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
  </p:notesMasterIdLst>
  <p:sldIdLst>
    <p:sldId id="593" r:id="rId5"/>
    <p:sldId id="634" r:id="rId6"/>
    <p:sldId id="638" r:id="rId7"/>
    <p:sldId id="635" r:id="rId8"/>
    <p:sldId id="637"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41" autoAdjust="0"/>
  </p:normalViewPr>
  <p:slideViewPr>
    <p:cSldViewPr snapToGrid="0">
      <p:cViewPr varScale="1">
        <p:scale>
          <a:sx n="53" d="100"/>
          <a:sy n="53" d="100"/>
        </p:scale>
        <p:origin x="11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D33FC-FEE9-4D63-AEA3-FFE5E50C97C6}"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nl-BE"/>
        </a:p>
      </dgm:t>
    </dgm:pt>
    <dgm:pt modelId="{65222B2F-2F39-4A79-8636-E13922480887}">
      <dgm:prSet/>
      <dgm:spPr/>
      <dgm:t>
        <a:bodyPr/>
        <a:lstStyle/>
        <a:p>
          <a:r>
            <a:rPr lang="nl-NL" b="1" dirty="0">
              <a:solidFill>
                <a:schemeClr val="tx2"/>
              </a:solidFill>
            </a:rPr>
            <a:t>1.1 Verankering taalstimulering, kwaliteitsvolle interactie en warme relaties met het oog op gelijke kansen voor alle leerlingen in het basisonderwijs</a:t>
          </a:r>
          <a:endParaRPr lang="nl-BE" b="1" dirty="0">
            <a:solidFill>
              <a:schemeClr val="tx2"/>
            </a:solidFill>
          </a:endParaRPr>
        </a:p>
      </dgm:t>
    </dgm:pt>
    <dgm:pt modelId="{D5B2EDC9-9443-49E7-A0FE-2D5294E62454}" type="parTrans" cxnId="{3193C8DC-A07A-4A98-A04A-5470C14E77DA}">
      <dgm:prSet/>
      <dgm:spPr/>
      <dgm:t>
        <a:bodyPr/>
        <a:lstStyle/>
        <a:p>
          <a:endParaRPr lang="nl-BE"/>
        </a:p>
      </dgm:t>
    </dgm:pt>
    <dgm:pt modelId="{6753F12B-35A3-49D3-A49B-E6FDCA2BBCE5}" type="sibTrans" cxnId="{3193C8DC-A07A-4A98-A04A-5470C14E77DA}">
      <dgm:prSet/>
      <dgm:spPr/>
      <dgm:t>
        <a:bodyPr/>
        <a:lstStyle/>
        <a:p>
          <a:endParaRPr lang="nl-BE"/>
        </a:p>
      </dgm:t>
    </dgm:pt>
    <dgm:pt modelId="{A8B309E4-6C02-4265-A19B-EDFA7C6EA09A}">
      <dgm:prSet/>
      <dgm:spPr/>
      <dgm:t>
        <a:bodyPr/>
        <a:lstStyle/>
        <a:p>
          <a:r>
            <a:rPr lang="nl-NL" dirty="0"/>
            <a:t>Expertisedeling met het werkveld rond kwaliteitsvolle interacties via de ‘</a:t>
          </a:r>
          <a:r>
            <a:rPr lang="nl-NL" dirty="0" err="1"/>
            <a:t>taaldenkhand</a:t>
          </a:r>
          <a:r>
            <a:rPr lang="nl-NL" dirty="0"/>
            <a:t>’ en video-coaching. </a:t>
          </a:r>
        </a:p>
        <a:p>
          <a:r>
            <a:rPr lang="nl-NL" dirty="0"/>
            <a:t>	- Traject op maat met vier schoolteams</a:t>
          </a:r>
          <a:endParaRPr lang="nl-BE" dirty="0"/>
        </a:p>
      </dgm:t>
    </dgm:pt>
    <dgm:pt modelId="{5088E26C-D9A9-4491-9A2D-800D4BDDA0C9}" type="parTrans" cxnId="{FFFF8DF4-3A38-4E20-A971-41E017F02FE2}">
      <dgm:prSet/>
      <dgm:spPr/>
      <dgm:t>
        <a:bodyPr/>
        <a:lstStyle/>
        <a:p>
          <a:endParaRPr lang="nl-BE"/>
        </a:p>
      </dgm:t>
    </dgm:pt>
    <dgm:pt modelId="{F503AEF8-5F37-450E-98C4-7416DA446DFA}" type="sibTrans" cxnId="{FFFF8DF4-3A38-4E20-A971-41E017F02FE2}">
      <dgm:prSet/>
      <dgm:spPr/>
      <dgm:t>
        <a:bodyPr/>
        <a:lstStyle/>
        <a:p>
          <a:endParaRPr lang="nl-BE"/>
        </a:p>
      </dgm:t>
    </dgm:pt>
    <dgm:pt modelId="{C19CA873-3471-4A54-8623-ACA4FF190A75}">
      <dgm:prSet custT="1"/>
      <dgm:spPr/>
      <dgm:t>
        <a:bodyPr/>
        <a:lstStyle/>
        <a:p>
          <a:pPr marL="0" lvl="0" indent="0" algn="l" defTabSz="844550">
            <a:lnSpc>
              <a:spcPct val="90000"/>
            </a:lnSpc>
            <a:spcBef>
              <a:spcPct val="0"/>
            </a:spcBef>
            <a:spcAft>
              <a:spcPct val="35000"/>
            </a:spcAft>
            <a:buNone/>
          </a:pPr>
          <a:r>
            <a:rPr lang="nl-NL" sz="1900" b="1" kern="1200" dirty="0">
              <a:solidFill>
                <a:srgbClr val="335B74"/>
              </a:solidFill>
              <a:latin typeface="Tw Cen MT" panose="020B0602020104020603"/>
              <a:ea typeface="+mn-ea"/>
              <a:cs typeface="+mn-cs"/>
            </a:rPr>
            <a:t>2.1 Versterking </a:t>
          </a:r>
          <a:r>
            <a:rPr lang="nl-NL" sz="1900" b="1" kern="1200" dirty="0" err="1">
              <a:solidFill>
                <a:srgbClr val="335B74"/>
              </a:solidFill>
              <a:latin typeface="Tw Cen MT" panose="020B0602020104020603"/>
              <a:ea typeface="+mn-ea"/>
              <a:cs typeface="+mn-cs"/>
            </a:rPr>
            <a:t>good</a:t>
          </a:r>
          <a:r>
            <a:rPr lang="nl-NL" sz="1900" b="1" kern="1200" dirty="0">
              <a:solidFill>
                <a:srgbClr val="335B74"/>
              </a:solidFill>
              <a:latin typeface="Tw Cen MT" panose="020B0602020104020603"/>
              <a:ea typeface="+mn-ea"/>
              <a:cs typeface="+mn-cs"/>
            </a:rPr>
            <a:t> </a:t>
          </a:r>
          <a:r>
            <a:rPr lang="nl-NL" sz="1900" b="1" kern="1200" dirty="0" err="1">
              <a:solidFill>
                <a:srgbClr val="335B74"/>
              </a:solidFill>
              <a:latin typeface="Tw Cen MT" panose="020B0602020104020603"/>
              <a:ea typeface="+mn-ea"/>
              <a:cs typeface="+mn-cs"/>
            </a:rPr>
            <a:t>practices</a:t>
          </a:r>
          <a:r>
            <a:rPr lang="nl-NL" sz="1900" b="1" kern="1200" dirty="0">
              <a:solidFill>
                <a:srgbClr val="335B74"/>
              </a:solidFill>
              <a:latin typeface="Tw Cen MT" panose="020B0602020104020603"/>
              <a:ea typeface="+mn-ea"/>
              <a:cs typeface="+mn-cs"/>
            </a:rPr>
            <a:t> teamteaching in stages en in de opleiding o.a. ter verduurzaming van de Eerste Hulp Bij grote Onderwijskansen-stage</a:t>
          </a:r>
          <a:endParaRPr lang="nl-BE" sz="1900" b="1" kern="1200" dirty="0">
            <a:solidFill>
              <a:srgbClr val="335B74"/>
            </a:solidFill>
            <a:latin typeface="Tw Cen MT" panose="020B0602020104020603"/>
            <a:ea typeface="+mn-ea"/>
            <a:cs typeface="+mn-cs"/>
          </a:endParaRPr>
        </a:p>
      </dgm:t>
    </dgm:pt>
    <dgm:pt modelId="{CA784D26-5ADF-4216-A84B-95583DF31152}" type="parTrans" cxnId="{049F7A58-E95F-4D0A-84A6-41A2D100B942}">
      <dgm:prSet/>
      <dgm:spPr/>
      <dgm:t>
        <a:bodyPr/>
        <a:lstStyle/>
        <a:p>
          <a:endParaRPr lang="nl-BE"/>
        </a:p>
      </dgm:t>
    </dgm:pt>
    <dgm:pt modelId="{98BCE8B5-2A13-4288-9B03-CD0CAEA78566}" type="sibTrans" cxnId="{049F7A58-E95F-4D0A-84A6-41A2D100B942}">
      <dgm:prSet/>
      <dgm:spPr/>
      <dgm:t>
        <a:bodyPr/>
        <a:lstStyle/>
        <a:p>
          <a:endParaRPr lang="nl-BE"/>
        </a:p>
      </dgm:t>
    </dgm:pt>
    <dgm:pt modelId="{C4F9379D-7422-4BE8-83B8-03F9B75EDF98}">
      <dgm:prSet/>
      <dgm:spPr/>
      <dgm:t>
        <a:bodyPr/>
        <a:lstStyle/>
        <a:p>
          <a:r>
            <a:rPr lang="nl-BE" dirty="0"/>
            <a:t>Onze bestaande leerlijn co-teaching optimaliseren door met mentoren en studenten </a:t>
          </a:r>
          <a:r>
            <a:rPr lang="nl-BE" dirty="0" err="1"/>
            <a:t>good</a:t>
          </a:r>
          <a:r>
            <a:rPr lang="nl-BE" dirty="0"/>
            <a:t> </a:t>
          </a:r>
          <a:r>
            <a:rPr lang="nl-BE" dirty="0" err="1"/>
            <a:t>practices</a:t>
          </a:r>
          <a:r>
            <a:rPr lang="nl-BE" dirty="0"/>
            <a:t> in kaart te brengen en de link tussen teamteaching en inclusieve leeromgevingen te expliciteren. </a:t>
          </a:r>
        </a:p>
      </dgm:t>
    </dgm:pt>
    <dgm:pt modelId="{CCEC2E84-1F01-4DA2-9CE9-61A66081EEE9}" type="parTrans" cxnId="{B6F309F8-89A5-4C92-83CD-55B27065DC0B}">
      <dgm:prSet/>
      <dgm:spPr/>
      <dgm:t>
        <a:bodyPr/>
        <a:lstStyle/>
        <a:p>
          <a:endParaRPr lang="nl-BE"/>
        </a:p>
      </dgm:t>
    </dgm:pt>
    <dgm:pt modelId="{7A3622AE-166B-45A7-ADDA-A0CA607630EA}" type="sibTrans" cxnId="{B6F309F8-89A5-4C92-83CD-55B27065DC0B}">
      <dgm:prSet/>
      <dgm:spPr/>
      <dgm:t>
        <a:bodyPr/>
        <a:lstStyle/>
        <a:p>
          <a:endParaRPr lang="nl-BE"/>
        </a:p>
      </dgm:t>
    </dgm:pt>
    <dgm:pt modelId="{7B456FB4-CD75-461C-8CDA-3B71BF28F9E6}" type="pres">
      <dgm:prSet presAssocID="{F58D33FC-FEE9-4D63-AEA3-FFE5E50C97C6}" presName="linear" presStyleCnt="0">
        <dgm:presLayoutVars>
          <dgm:animLvl val="lvl"/>
          <dgm:resizeHandles val="exact"/>
        </dgm:presLayoutVars>
      </dgm:prSet>
      <dgm:spPr/>
    </dgm:pt>
    <dgm:pt modelId="{A360E158-17C8-4083-916B-E3E90B7F7974}" type="pres">
      <dgm:prSet presAssocID="{65222B2F-2F39-4A79-8636-E13922480887}" presName="parentText" presStyleLbl="node1" presStyleIdx="0" presStyleCnt="4">
        <dgm:presLayoutVars>
          <dgm:chMax val="0"/>
          <dgm:bulletEnabled val="1"/>
        </dgm:presLayoutVars>
      </dgm:prSet>
      <dgm:spPr/>
    </dgm:pt>
    <dgm:pt modelId="{79DADB31-3B34-4976-86D9-EC466A612FEF}" type="pres">
      <dgm:prSet presAssocID="{6753F12B-35A3-49D3-A49B-E6FDCA2BBCE5}" presName="spacer" presStyleCnt="0"/>
      <dgm:spPr/>
    </dgm:pt>
    <dgm:pt modelId="{A327A772-3A1C-43FE-93AA-62AA1A045DA0}" type="pres">
      <dgm:prSet presAssocID="{A8B309E4-6C02-4265-A19B-EDFA7C6EA09A}" presName="parentText" presStyleLbl="node1" presStyleIdx="1" presStyleCnt="4">
        <dgm:presLayoutVars>
          <dgm:chMax val="0"/>
          <dgm:bulletEnabled val="1"/>
        </dgm:presLayoutVars>
      </dgm:prSet>
      <dgm:spPr/>
    </dgm:pt>
    <dgm:pt modelId="{0C6BEF17-0A48-4799-9A25-CF6EDB795B3A}" type="pres">
      <dgm:prSet presAssocID="{F503AEF8-5F37-450E-98C4-7416DA446DFA}" presName="spacer" presStyleCnt="0"/>
      <dgm:spPr/>
    </dgm:pt>
    <dgm:pt modelId="{E94FC317-16F0-45C8-B85D-A26D322CE74C}" type="pres">
      <dgm:prSet presAssocID="{C19CA873-3471-4A54-8623-ACA4FF190A75}" presName="parentText" presStyleLbl="node1" presStyleIdx="2" presStyleCnt="4">
        <dgm:presLayoutVars>
          <dgm:chMax val="0"/>
          <dgm:bulletEnabled val="1"/>
        </dgm:presLayoutVars>
      </dgm:prSet>
      <dgm:spPr/>
    </dgm:pt>
    <dgm:pt modelId="{9D56326E-7EB4-407A-9674-47D8C4FE0662}" type="pres">
      <dgm:prSet presAssocID="{98BCE8B5-2A13-4288-9B03-CD0CAEA78566}" presName="spacer" presStyleCnt="0"/>
      <dgm:spPr/>
    </dgm:pt>
    <dgm:pt modelId="{492DD370-99AD-453D-AA11-4586F51B01CE}" type="pres">
      <dgm:prSet presAssocID="{C4F9379D-7422-4BE8-83B8-03F9B75EDF98}" presName="parentText" presStyleLbl="node1" presStyleIdx="3" presStyleCnt="4">
        <dgm:presLayoutVars>
          <dgm:chMax val="0"/>
          <dgm:bulletEnabled val="1"/>
        </dgm:presLayoutVars>
      </dgm:prSet>
      <dgm:spPr/>
    </dgm:pt>
  </dgm:ptLst>
  <dgm:cxnLst>
    <dgm:cxn modelId="{D8B59B55-6915-4308-839E-E808CADC4B86}" type="presOf" srcId="{C19CA873-3471-4A54-8623-ACA4FF190A75}" destId="{E94FC317-16F0-45C8-B85D-A26D322CE74C}" srcOrd="0" destOrd="0" presId="urn:microsoft.com/office/officeart/2005/8/layout/vList2"/>
    <dgm:cxn modelId="{049F7A58-E95F-4D0A-84A6-41A2D100B942}" srcId="{F58D33FC-FEE9-4D63-AEA3-FFE5E50C97C6}" destId="{C19CA873-3471-4A54-8623-ACA4FF190A75}" srcOrd="2" destOrd="0" parTransId="{CA784D26-5ADF-4216-A84B-95583DF31152}" sibTransId="{98BCE8B5-2A13-4288-9B03-CD0CAEA78566}"/>
    <dgm:cxn modelId="{C3AA32C1-7ED4-43C9-9FFB-FBACC749E1BA}" type="presOf" srcId="{F58D33FC-FEE9-4D63-AEA3-FFE5E50C97C6}" destId="{7B456FB4-CD75-461C-8CDA-3B71BF28F9E6}" srcOrd="0" destOrd="0" presId="urn:microsoft.com/office/officeart/2005/8/layout/vList2"/>
    <dgm:cxn modelId="{18203FC5-2D84-426D-9C9E-BF32BC96F13F}" type="presOf" srcId="{65222B2F-2F39-4A79-8636-E13922480887}" destId="{A360E158-17C8-4083-916B-E3E90B7F7974}" srcOrd="0" destOrd="0" presId="urn:microsoft.com/office/officeart/2005/8/layout/vList2"/>
    <dgm:cxn modelId="{3193C8DC-A07A-4A98-A04A-5470C14E77DA}" srcId="{F58D33FC-FEE9-4D63-AEA3-FFE5E50C97C6}" destId="{65222B2F-2F39-4A79-8636-E13922480887}" srcOrd="0" destOrd="0" parTransId="{D5B2EDC9-9443-49E7-A0FE-2D5294E62454}" sibTransId="{6753F12B-35A3-49D3-A49B-E6FDCA2BBCE5}"/>
    <dgm:cxn modelId="{A56AA0E4-DBE2-4C7C-8B99-8AE95EC67991}" type="presOf" srcId="{C4F9379D-7422-4BE8-83B8-03F9B75EDF98}" destId="{492DD370-99AD-453D-AA11-4586F51B01CE}" srcOrd="0" destOrd="0" presId="urn:microsoft.com/office/officeart/2005/8/layout/vList2"/>
    <dgm:cxn modelId="{FFFF8DF4-3A38-4E20-A971-41E017F02FE2}" srcId="{F58D33FC-FEE9-4D63-AEA3-FFE5E50C97C6}" destId="{A8B309E4-6C02-4265-A19B-EDFA7C6EA09A}" srcOrd="1" destOrd="0" parTransId="{5088E26C-D9A9-4491-9A2D-800D4BDDA0C9}" sibTransId="{F503AEF8-5F37-450E-98C4-7416DA446DFA}"/>
    <dgm:cxn modelId="{B6F309F8-89A5-4C92-83CD-55B27065DC0B}" srcId="{F58D33FC-FEE9-4D63-AEA3-FFE5E50C97C6}" destId="{C4F9379D-7422-4BE8-83B8-03F9B75EDF98}" srcOrd="3" destOrd="0" parTransId="{CCEC2E84-1F01-4DA2-9CE9-61A66081EEE9}" sibTransId="{7A3622AE-166B-45A7-ADDA-A0CA607630EA}"/>
    <dgm:cxn modelId="{8FAF89FC-6655-4590-B191-BB4918964279}" type="presOf" srcId="{A8B309E4-6C02-4265-A19B-EDFA7C6EA09A}" destId="{A327A772-3A1C-43FE-93AA-62AA1A045DA0}" srcOrd="0" destOrd="0" presId="urn:microsoft.com/office/officeart/2005/8/layout/vList2"/>
    <dgm:cxn modelId="{E0336F15-6822-493F-8A8C-67F8F25E39A8}" type="presParOf" srcId="{7B456FB4-CD75-461C-8CDA-3B71BF28F9E6}" destId="{A360E158-17C8-4083-916B-E3E90B7F7974}" srcOrd="0" destOrd="0" presId="urn:microsoft.com/office/officeart/2005/8/layout/vList2"/>
    <dgm:cxn modelId="{DB33B6CF-67FC-4E31-A0BC-C39D66F607BD}" type="presParOf" srcId="{7B456FB4-CD75-461C-8CDA-3B71BF28F9E6}" destId="{79DADB31-3B34-4976-86D9-EC466A612FEF}" srcOrd="1" destOrd="0" presId="urn:microsoft.com/office/officeart/2005/8/layout/vList2"/>
    <dgm:cxn modelId="{99650BD0-2C93-4B28-A2C1-12B506E6D083}" type="presParOf" srcId="{7B456FB4-CD75-461C-8CDA-3B71BF28F9E6}" destId="{A327A772-3A1C-43FE-93AA-62AA1A045DA0}" srcOrd="2" destOrd="0" presId="urn:microsoft.com/office/officeart/2005/8/layout/vList2"/>
    <dgm:cxn modelId="{D4660694-4980-4E1C-A06D-562EF91597B4}" type="presParOf" srcId="{7B456FB4-CD75-461C-8CDA-3B71BF28F9E6}" destId="{0C6BEF17-0A48-4799-9A25-CF6EDB795B3A}" srcOrd="3" destOrd="0" presId="urn:microsoft.com/office/officeart/2005/8/layout/vList2"/>
    <dgm:cxn modelId="{30891EC1-4CA1-4AB2-BFE5-2B9AB32E17C8}" type="presParOf" srcId="{7B456FB4-CD75-461C-8CDA-3B71BF28F9E6}" destId="{E94FC317-16F0-45C8-B85D-A26D322CE74C}" srcOrd="4" destOrd="0" presId="urn:microsoft.com/office/officeart/2005/8/layout/vList2"/>
    <dgm:cxn modelId="{A57D4218-FA36-43C3-9038-738D453C8458}" type="presParOf" srcId="{7B456FB4-CD75-461C-8CDA-3B71BF28F9E6}" destId="{9D56326E-7EB4-407A-9674-47D8C4FE0662}" srcOrd="5" destOrd="0" presId="urn:microsoft.com/office/officeart/2005/8/layout/vList2"/>
    <dgm:cxn modelId="{243E9B75-D6A3-4B79-9D47-C3A8B530614B}" type="presParOf" srcId="{7B456FB4-CD75-461C-8CDA-3B71BF28F9E6}" destId="{492DD370-99AD-453D-AA11-4586F51B01C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F7AC2-1249-4E11-A60F-2EF760D1E5DB}"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nl-BE"/>
        </a:p>
      </dgm:t>
    </dgm:pt>
    <dgm:pt modelId="{CF6A5E60-3A49-4333-A638-9EB80085E525}">
      <dgm:prSet/>
      <dgm:spPr/>
      <dgm:t>
        <a:bodyPr/>
        <a:lstStyle/>
        <a:p>
          <a:r>
            <a:rPr lang="nl-NL" dirty="0"/>
            <a:t>Uitvoeren van het geplande </a:t>
          </a:r>
          <a:r>
            <a:rPr lang="nl-NL" dirty="0" err="1"/>
            <a:t>coachingstraject</a:t>
          </a:r>
          <a:r>
            <a:rPr lang="nl-NL" dirty="0"/>
            <a:t> rond kwaliteitsvolle interacties.</a:t>
          </a:r>
          <a:endParaRPr lang="nl-BE" dirty="0"/>
        </a:p>
      </dgm:t>
    </dgm:pt>
    <dgm:pt modelId="{4FF4F61D-F1B3-4E26-82E6-B1195C6F6EEA}" type="parTrans" cxnId="{2D8C43A2-CD08-4F3E-A5B9-0640209FB374}">
      <dgm:prSet/>
      <dgm:spPr/>
      <dgm:t>
        <a:bodyPr/>
        <a:lstStyle/>
        <a:p>
          <a:endParaRPr lang="nl-BE"/>
        </a:p>
      </dgm:t>
    </dgm:pt>
    <dgm:pt modelId="{DDFCB361-5BAB-47E9-B942-20D290426723}" type="sibTrans" cxnId="{2D8C43A2-CD08-4F3E-A5B9-0640209FB374}">
      <dgm:prSet/>
      <dgm:spPr/>
      <dgm:t>
        <a:bodyPr/>
        <a:lstStyle/>
        <a:p>
          <a:endParaRPr lang="nl-BE"/>
        </a:p>
      </dgm:t>
    </dgm:pt>
    <dgm:pt modelId="{AAA2BED3-A5FD-417E-8C5B-5357A5AD15C3}">
      <dgm:prSet/>
      <dgm:spPr/>
      <dgm:t>
        <a:bodyPr/>
        <a:lstStyle/>
        <a:p>
          <a:r>
            <a:rPr lang="nl-NL" dirty="0" err="1"/>
            <a:t>Good</a:t>
          </a:r>
          <a:r>
            <a:rPr lang="nl-NL" dirty="0"/>
            <a:t> </a:t>
          </a:r>
          <a:r>
            <a:rPr lang="nl-NL" dirty="0" err="1"/>
            <a:t>practices</a:t>
          </a:r>
          <a:r>
            <a:rPr lang="nl-NL" dirty="0"/>
            <a:t> in kaart brengen in verband met teamteaching d.m.v. focusgesprekken</a:t>
          </a:r>
          <a:endParaRPr lang="nl-BE" dirty="0"/>
        </a:p>
      </dgm:t>
    </dgm:pt>
    <dgm:pt modelId="{758EF3F4-A11B-4046-9D22-06A7B1AAE290}" type="parTrans" cxnId="{F86CBE0F-4DF5-4499-BC18-47C48FC46C12}">
      <dgm:prSet/>
      <dgm:spPr/>
      <dgm:t>
        <a:bodyPr/>
        <a:lstStyle/>
        <a:p>
          <a:endParaRPr lang="nl-BE"/>
        </a:p>
      </dgm:t>
    </dgm:pt>
    <dgm:pt modelId="{5E469396-FE42-4E70-912A-396CF2CCA941}" type="sibTrans" cxnId="{F86CBE0F-4DF5-4499-BC18-47C48FC46C12}">
      <dgm:prSet/>
      <dgm:spPr/>
      <dgm:t>
        <a:bodyPr/>
        <a:lstStyle/>
        <a:p>
          <a:endParaRPr lang="nl-BE"/>
        </a:p>
      </dgm:t>
    </dgm:pt>
    <dgm:pt modelId="{D1084422-FDA1-42F0-BF32-57B232942A21}">
      <dgm:prSet/>
      <dgm:spPr/>
      <dgm:t>
        <a:bodyPr/>
        <a:lstStyle/>
        <a:p>
          <a:r>
            <a:rPr lang="nl-NL"/>
            <a:t>Expertisedeling met verschillende relevante partners: lectoren, studenten, werkveld, lerend netwerk kansenbevordering Limburg</a:t>
          </a:r>
          <a:endParaRPr lang="nl-BE"/>
        </a:p>
      </dgm:t>
    </dgm:pt>
    <dgm:pt modelId="{CACFF2B3-F7B2-4A59-B20A-C51F6DBFFA24}" type="parTrans" cxnId="{E8F7AACF-44B1-4D82-8EBB-68467980FE78}">
      <dgm:prSet/>
      <dgm:spPr/>
      <dgm:t>
        <a:bodyPr/>
        <a:lstStyle/>
        <a:p>
          <a:endParaRPr lang="nl-BE"/>
        </a:p>
      </dgm:t>
    </dgm:pt>
    <dgm:pt modelId="{393AD618-C506-42E4-A996-D63B468D088B}" type="sibTrans" cxnId="{E8F7AACF-44B1-4D82-8EBB-68467980FE78}">
      <dgm:prSet/>
      <dgm:spPr/>
      <dgm:t>
        <a:bodyPr/>
        <a:lstStyle/>
        <a:p>
          <a:endParaRPr lang="nl-BE"/>
        </a:p>
      </dgm:t>
    </dgm:pt>
    <dgm:pt modelId="{DEB0C0CA-C7DA-4831-BDE5-279D66BC469D}" type="pres">
      <dgm:prSet presAssocID="{7A8F7AC2-1249-4E11-A60F-2EF760D1E5DB}" presName="linearFlow" presStyleCnt="0">
        <dgm:presLayoutVars>
          <dgm:dir/>
          <dgm:resizeHandles val="exact"/>
        </dgm:presLayoutVars>
      </dgm:prSet>
      <dgm:spPr/>
    </dgm:pt>
    <dgm:pt modelId="{09AA287B-9438-47A5-8D21-FCF57C78A75B}" type="pres">
      <dgm:prSet presAssocID="{CF6A5E60-3A49-4333-A638-9EB80085E525}" presName="composite" presStyleCnt="0"/>
      <dgm:spPr/>
    </dgm:pt>
    <dgm:pt modelId="{0C9D659E-AC27-443B-9AF4-2156F2F924C3}" type="pres">
      <dgm:prSet presAssocID="{CF6A5E60-3A49-4333-A638-9EB80085E525}" presName="imgShp" presStyleLbl="fgImgPlace1" presStyleIdx="0" presStyleCnt="3" custLinFactNeighborX="-60365" custLinFactNeighborY="208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vergadering silhouet"/>
        </a:ext>
      </dgm:extLst>
    </dgm:pt>
    <dgm:pt modelId="{4B0B4127-3DB1-4E68-8A2A-AA88A6D1DC5A}" type="pres">
      <dgm:prSet presAssocID="{CF6A5E60-3A49-4333-A638-9EB80085E525}" presName="txShp" presStyleLbl="node1" presStyleIdx="0" presStyleCnt="3">
        <dgm:presLayoutVars>
          <dgm:bulletEnabled val="1"/>
        </dgm:presLayoutVars>
      </dgm:prSet>
      <dgm:spPr/>
    </dgm:pt>
    <dgm:pt modelId="{5604F86C-A16A-424B-97B4-67C6464D8C0C}" type="pres">
      <dgm:prSet presAssocID="{DDFCB361-5BAB-47E9-B942-20D290426723}" presName="spacing" presStyleCnt="0"/>
      <dgm:spPr/>
    </dgm:pt>
    <dgm:pt modelId="{4CBE0FF7-C170-4DE5-BF09-A2C2604EDBAE}" type="pres">
      <dgm:prSet presAssocID="{AAA2BED3-A5FD-417E-8C5B-5357A5AD15C3}" presName="composite" presStyleCnt="0"/>
      <dgm:spPr/>
    </dgm:pt>
    <dgm:pt modelId="{81C43ACE-F43B-40F3-8C1C-1F105CA011EE}" type="pres">
      <dgm:prSet presAssocID="{AAA2BED3-A5FD-417E-8C5B-5357A5AD15C3}" presName="imgShp" presStyleLbl="fgImgPlace1" presStyleIdx="1" presStyleCnt="3" custLinFactNeighborX="-57147" custLinFactNeighborY="32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FE36CD64-021B-44B7-A420-63FBE0BA0CE5}" type="pres">
      <dgm:prSet presAssocID="{AAA2BED3-A5FD-417E-8C5B-5357A5AD15C3}" presName="txShp" presStyleLbl="node1" presStyleIdx="1" presStyleCnt="3">
        <dgm:presLayoutVars>
          <dgm:bulletEnabled val="1"/>
        </dgm:presLayoutVars>
      </dgm:prSet>
      <dgm:spPr/>
    </dgm:pt>
    <dgm:pt modelId="{72604B92-A5B9-439F-AA48-D52057F53B38}" type="pres">
      <dgm:prSet presAssocID="{5E469396-FE42-4E70-912A-396CF2CCA941}" presName="spacing" presStyleCnt="0"/>
      <dgm:spPr/>
    </dgm:pt>
    <dgm:pt modelId="{4442A526-8519-4F9E-9B4A-24078B75C6CA}" type="pres">
      <dgm:prSet presAssocID="{D1084422-FDA1-42F0-BF32-57B232942A21}" presName="composite" presStyleCnt="0"/>
      <dgm:spPr/>
    </dgm:pt>
    <dgm:pt modelId="{2ADB95DE-866A-4E36-9802-B66B8F5189B2}" type="pres">
      <dgm:prSet presAssocID="{D1084422-FDA1-42F0-BF32-57B232942A21}" presName="imgShp" presStyleLbl="fgImgPlace1" presStyleIdx="2" presStyleCnt="3" custLinFactNeighborX="-66291" custLinFactNeighborY="-1142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rsoon met een idee silhouet"/>
        </a:ext>
      </dgm:extLst>
    </dgm:pt>
    <dgm:pt modelId="{58A13A52-29E6-4D04-BF05-DBF166C8CD78}" type="pres">
      <dgm:prSet presAssocID="{D1084422-FDA1-42F0-BF32-57B232942A21}" presName="txShp" presStyleLbl="node1" presStyleIdx="2" presStyleCnt="3">
        <dgm:presLayoutVars>
          <dgm:bulletEnabled val="1"/>
        </dgm:presLayoutVars>
      </dgm:prSet>
      <dgm:spPr/>
    </dgm:pt>
  </dgm:ptLst>
  <dgm:cxnLst>
    <dgm:cxn modelId="{F86CBE0F-4DF5-4499-BC18-47C48FC46C12}" srcId="{7A8F7AC2-1249-4E11-A60F-2EF760D1E5DB}" destId="{AAA2BED3-A5FD-417E-8C5B-5357A5AD15C3}" srcOrd="1" destOrd="0" parTransId="{758EF3F4-A11B-4046-9D22-06A7B1AAE290}" sibTransId="{5E469396-FE42-4E70-912A-396CF2CCA941}"/>
    <dgm:cxn modelId="{20355315-C2C8-451C-9C7B-7AB8F50B77D5}" type="presOf" srcId="{D1084422-FDA1-42F0-BF32-57B232942A21}" destId="{58A13A52-29E6-4D04-BF05-DBF166C8CD78}" srcOrd="0" destOrd="0" presId="urn:microsoft.com/office/officeart/2005/8/layout/vList3"/>
    <dgm:cxn modelId="{52DA6963-4AA6-475B-8376-52CA48578D1D}" type="presOf" srcId="{CF6A5E60-3A49-4333-A638-9EB80085E525}" destId="{4B0B4127-3DB1-4E68-8A2A-AA88A6D1DC5A}" srcOrd="0" destOrd="0" presId="urn:microsoft.com/office/officeart/2005/8/layout/vList3"/>
    <dgm:cxn modelId="{903CDC91-8CB7-4F5C-A6F3-3CA7138D6ED7}" type="presOf" srcId="{AAA2BED3-A5FD-417E-8C5B-5357A5AD15C3}" destId="{FE36CD64-021B-44B7-A420-63FBE0BA0CE5}" srcOrd="0" destOrd="0" presId="urn:microsoft.com/office/officeart/2005/8/layout/vList3"/>
    <dgm:cxn modelId="{2D8C43A2-CD08-4F3E-A5B9-0640209FB374}" srcId="{7A8F7AC2-1249-4E11-A60F-2EF760D1E5DB}" destId="{CF6A5E60-3A49-4333-A638-9EB80085E525}" srcOrd="0" destOrd="0" parTransId="{4FF4F61D-F1B3-4E26-82E6-B1195C6F6EEA}" sibTransId="{DDFCB361-5BAB-47E9-B942-20D290426723}"/>
    <dgm:cxn modelId="{E8F7AACF-44B1-4D82-8EBB-68467980FE78}" srcId="{7A8F7AC2-1249-4E11-A60F-2EF760D1E5DB}" destId="{D1084422-FDA1-42F0-BF32-57B232942A21}" srcOrd="2" destOrd="0" parTransId="{CACFF2B3-F7B2-4A59-B20A-C51F6DBFFA24}" sibTransId="{393AD618-C506-42E4-A996-D63B468D088B}"/>
    <dgm:cxn modelId="{42B008D3-79EE-4782-B2AA-6D3224BCB80D}" type="presOf" srcId="{7A8F7AC2-1249-4E11-A60F-2EF760D1E5DB}" destId="{DEB0C0CA-C7DA-4831-BDE5-279D66BC469D}" srcOrd="0" destOrd="0" presId="urn:microsoft.com/office/officeart/2005/8/layout/vList3"/>
    <dgm:cxn modelId="{1AC91D72-1E99-49A9-AA59-9B26800A9432}" type="presParOf" srcId="{DEB0C0CA-C7DA-4831-BDE5-279D66BC469D}" destId="{09AA287B-9438-47A5-8D21-FCF57C78A75B}" srcOrd="0" destOrd="0" presId="urn:microsoft.com/office/officeart/2005/8/layout/vList3"/>
    <dgm:cxn modelId="{7B7F85D3-8744-4BA5-9E61-215A8BC95D1D}" type="presParOf" srcId="{09AA287B-9438-47A5-8D21-FCF57C78A75B}" destId="{0C9D659E-AC27-443B-9AF4-2156F2F924C3}" srcOrd="0" destOrd="0" presId="urn:microsoft.com/office/officeart/2005/8/layout/vList3"/>
    <dgm:cxn modelId="{195B5EBE-AC5B-44B6-AB39-7B4A14D9DB72}" type="presParOf" srcId="{09AA287B-9438-47A5-8D21-FCF57C78A75B}" destId="{4B0B4127-3DB1-4E68-8A2A-AA88A6D1DC5A}" srcOrd="1" destOrd="0" presId="urn:microsoft.com/office/officeart/2005/8/layout/vList3"/>
    <dgm:cxn modelId="{1E126353-357F-400D-A171-7AC3152480CF}" type="presParOf" srcId="{DEB0C0CA-C7DA-4831-BDE5-279D66BC469D}" destId="{5604F86C-A16A-424B-97B4-67C6464D8C0C}" srcOrd="1" destOrd="0" presId="urn:microsoft.com/office/officeart/2005/8/layout/vList3"/>
    <dgm:cxn modelId="{BC8FB001-A04F-493C-860D-A1449EECE848}" type="presParOf" srcId="{DEB0C0CA-C7DA-4831-BDE5-279D66BC469D}" destId="{4CBE0FF7-C170-4DE5-BF09-A2C2604EDBAE}" srcOrd="2" destOrd="0" presId="urn:microsoft.com/office/officeart/2005/8/layout/vList3"/>
    <dgm:cxn modelId="{C9607A4C-C632-4DC3-90AE-B2F97C4EBFEE}" type="presParOf" srcId="{4CBE0FF7-C170-4DE5-BF09-A2C2604EDBAE}" destId="{81C43ACE-F43B-40F3-8C1C-1F105CA011EE}" srcOrd="0" destOrd="0" presId="urn:microsoft.com/office/officeart/2005/8/layout/vList3"/>
    <dgm:cxn modelId="{C9CD95D0-7565-4B7E-9348-F6D975BCBA0F}" type="presParOf" srcId="{4CBE0FF7-C170-4DE5-BF09-A2C2604EDBAE}" destId="{FE36CD64-021B-44B7-A420-63FBE0BA0CE5}" srcOrd="1" destOrd="0" presId="urn:microsoft.com/office/officeart/2005/8/layout/vList3"/>
    <dgm:cxn modelId="{DA768F46-46AF-4D12-8DDB-6F7D7BFDAC05}" type="presParOf" srcId="{DEB0C0CA-C7DA-4831-BDE5-279D66BC469D}" destId="{72604B92-A5B9-439F-AA48-D52057F53B38}" srcOrd="3" destOrd="0" presId="urn:microsoft.com/office/officeart/2005/8/layout/vList3"/>
    <dgm:cxn modelId="{CB9FF34B-E78D-4669-AD66-96A3E6CF3903}" type="presParOf" srcId="{DEB0C0CA-C7DA-4831-BDE5-279D66BC469D}" destId="{4442A526-8519-4F9E-9B4A-24078B75C6CA}" srcOrd="4" destOrd="0" presId="urn:microsoft.com/office/officeart/2005/8/layout/vList3"/>
    <dgm:cxn modelId="{092B8D90-9DCF-4964-A06E-542A7C6F0B72}" type="presParOf" srcId="{4442A526-8519-4F9E-9B4A-24078B75C6CA}" destId="{2ADB95DE-866A-4E36-9802-B66B8F5189B2}" srcOrd="0" destOrd="0" presId="urn:microsoft.com/office/officeart/2005/8/layout/vList3"/>
    <dgm:cxn modelId="{5B2E7FA8-BAE5-4BE2-892B-D08B0DDECB0F}" type="presParOf" srcId="{4442A526-8519-4F9E-9B4A-24078B75C6CA}" destId="{58A13A52-29E6-4D04-BF05-DBF166C8CD7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FC02A-A3C0-4630-B74F-8E75FF0C1C60}"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nl-BE"/>
        </a:p>
      </dgm:t>
    </dgm:pt>
    <dgm:pt modelId="{F6C3A82F-C157-40F9-A473-BCFA1844433E}">
      <dgm:prSet custT="1"/>
      <dgm:spPr/>
      <dgm:t>
        <a:bodyPr/>
        <a:lstStyle/>
        <a:p>
          <a:r>
            <a:rPr lang="nl-NL" sz="2800" dirty="0"/>
            <a:t>Versterkte aandacht voor kwaliteitsvolle interacties bij alle betrokken partners. </a:t>
          </a:r>
          <a:endParaRPr lang="nl-BE" sz="2800" dirty="0"/>
        </a:p>
      </dgm:t>
    </dgm:pt>
    <dgm:pt modelId="{32CFB3C1-F0B0-4157-B9CB-98DF124A087B}" type="parTrans" cxnId="{88761D06-C336-4E20-928D-FB7B1938C586}">
      <dgm:prSet/>
      <dgm:spPr/>
      <dgm:t>
        <a:bodyPr/>
        <a:lstStyle/>
        <a:p>
          <a:endParaRPr lang="nl-BE"/>
        </a:p>
      </dgm:t>
    </dgm:pt>
    <dgm:pt modelId="{28162F8E-DB6C-45B4-B198-9F0A880CAA62}" type="sibTrans" cxnId="{88761D06-C336-4E20-928D-FB7B1938C586}">
      <dgm:prSet/>
      <dgm:spPr/>
      <dgm:t>
        <a:bodyPr/>
        <a:lstStyle/>
        <a:p>
          <a:endParaRPr lang="nl-BE"/>
        </a:p>
      </dgm:t>
    </dgm:pt>
    <dgm:pt modelId="{DD3F1DF8-81B5-4521-9F21-62C6252DBA38}">
      <dgm:prSet/>
      <dgm:spPr/>
      <dgm:t>
        <a:bodyPr/>
        <a:lstStyle/>
        <a:p>
          <a:r>
            <a:rPr lang="nl-BE" dirty="0"/>
            <a:t>Een duurzame implementatie van </a:t>
          </a:r>
          <a:br>
            <a:rPr lang="nl-BE" dirty="0"/>
          </a:br>
          <a:r>
            <a:rPr lang="nl-BE" dirty="0"/>
            <a:t>co-teaching in functie van het kunnen bieden van maximale ontwikkelingskansen voor elk kind</a:t>
          </a:r>
        </a:p>
      </dgm:t>
    </dgm:pt>
    <dgm:pt modelId="{5D8D6515-5683-41B6-9075-900D93183A42}" type="parTrans" cxnId="{E8A82D11-DDD9-4D90-8A92-AD5AF3B1FAD6}">
      <dgm:prSet/>
      <dgm:spPr/>
      <dgm:t>
        <a:bodyPr/>
        <a:lstStyle/>
        <a:p>
          <a:endParaRPr lang="nl-BE"/>
        </a:p>
      </dgm:t>
    </dgm:pt>
    <dgm:pt modelId="{CDE9E160-A55E-4ADD-8CF0-1C9DD0F53863}" type="sibTrans" cxnId="{E8A82D11-DDD9-4D90-8A92-AD5AF3B1FAD6}">
      <dgm:prSet/>
      <dgm:spPr/>
      <dgm:t>
        <a:bodyPr/>
        <a:lstStyle/>
        <a:p>
          <a:endParaRPr lang="nl-BE"/>
        </a:p>
      </dgm:t>
    </dgm:pt>
    <dgm:pt modelId="{E3AE6371-312B-4946-B3F3-E0BFD73079FB}" type="pres">
      <dgm:prSet presAssocID="{775FC02A-A3C0-4630-B74F-8E75FF0C1C60}" presName="composite" presStyleCnt="0">
        <dgm:presLayoutVars>
          <dgm:chMax val="5"/>
          <dgm:dir/>
          <dgm:resizeHandles val="exact"/>
        </dgm:presLayoutVars>
      </dgm:prSet>
      <dgm:spPr/>
    </dgm:pt>
    <dgm:pt modelId="{DA15C186-A6C1-4AAE-BADC-5320A3AA1DE1}" type="pres">
      <dgm:prSet presAssocID="{F6C3A82F-C157-40F9-A473-BCFA1844433E}" presName="circle1" presStyleLbl="lnNode1" presStyleIdx="0" presStyleCnt="2" custLinFactX="-12322" custLinFactNeighborX="-100000" custLinFactNeighborY="-39861"/>
      <dgm:spPr/>
    </dgm:pt>
    <dgm:pt modelId="{E11724E1-977A-47E9-B1ED-A2C081591167}" type="pres">
      <dgm:prSet presAssocID="{F6C3A82F-C157-40F9-A473-BCFA1844433E}" presName="text1" presStyleLbl="revTx" presStyleIdx="0" presStyleCnt="2" custScaleX="343088">
        <dgm:presLayoutVars>
          <dgm:bulletEnabled val="1"/>
        </dgm:presLayoutVars>
      </dgm:prSet>
      <dgm:spPr/>
    </dgm:pt>
    <dgm:pt modelId="{68BCB802-4415-4D94-B62F-9E4411F2B809}" type="pres">
      <dgm:prSet presAssocID="{F6C3A82F-C157-40F9-A473-BCFA1844433E}" presName="line1" presStyleLbl="callout" presStyleIdx="0" presStyleCnt="4"/>
      <dgm:spPr/>
    </dgm:pt>
    <dgm:pt modelId="{C576721F-E195-469F-84A9-B6AA562C62A3}" type="pres">
      <dgm:prSet presAssocID="{F6C3A82F-C157-40F9-A473-BCFA1844433E}" presName="d1" presStyleLbl="callout" presStyleIdx="1" presStyleCnt="4" custLinFactNeighborX="-72430" custLinFactNeighborY="-16201"/>
      <dgm:spPr/>
    </dgm:pt>
    <dgm:pt modelId="{480C649E-D7CC-49F8-8971-6D564E801802}" type="pres">
      <dgm:prSet presAssocID="{DD3F1DF8-81B5-4521-9F21-62C6252DBA38}" presName="circle2" presStyleLbl="lnNode1" presStyleIdx="1" presStyleCnt="2" custLinFactNeighborX="-38322" custLinFactNeighborY="-14976"/>
      <dgm:spPr/>
    </dgm:pt>
    <dgm:pt modelId="{4D1101EE-7E6E-4A27-8A7A-274C4ACCEDA9}" type="pres">
      <dgm:prSet presAssocID="{DD3F1DF8-81B5-4521-9F21-62C6252DBA38}" presName="text2" presStyleLbl="revTx" presStyleIdx="1" presStyleCnt="2" custScaleX="324674" custScaleY="101924" custLinFactNeighborX="23785" custLinFactNeighborY="11170">
        <dgm:presLayoutVars>
          <dgm:bulletEnabled val="1"/>
        </dgm:presLayoutVars>
      </dgm:prSet>
      <dgm:spPr/>
    </dgm:pt>
    <dgm:pt modelId="{A8C68F20-1F04-47D9-ABF3-A8B60BDA4845}" type="pres">
      <dgm:prSet presAssocID="{DD3F1DF8-81B5-4521-9F21-62C6252DBA38}" presName="line2" presStyleLbl="callout" presStyleIdx="2" presStyleCnt="4" custLinFactX="-103050" custLinFactY="-400000" custLinFactNeighborX="-200000" custLinFactNeighborY="-486983"/>
      <dgm:spPr/>
    </dgm:pt>
    <dgm:pt modelId="{226014C6-6D32-481E-9D59-F83DF02187A0}" type="pres">
      <dgm:prSet presAssocID="{DD3F1DF8-81B5-4521-9F21-62C6252DBA38}" presName="d2" presStyleLbl="callout" presStyleIdx="3" presStyleCnt="4" custLinFactX="-17947" custLinFactNeighborX="-100000" custLinFactNeighborY="-23144"/>
      <dgm:spPr/>
    </dgm:pt>
  </dgm:ptLst>
  <dgm:cxnLst>
    <dgm:cxn modelId="{88761D06-C336-4E20-928D-FB7B1938C586}" srcId="{775FC02A-A3C0-4630-B74F-8E75FF0C1C60}" destId="{F6C3A82F-C157-40F9-A473-BCFA1844433E}" srcOrd="0" destOrd="0" parTransId="{32CFB3C1-F0B0-4157-B9CB-98DF124A087B}" sibTransId="{28162F8E-DB6C-45B4-B198-9F0A880CAA62}"/>
    <dgm:cxn modelId="{E8A82D11-DDD9-4D90-8A92-AD5AF3B1FAD6}" srcId="{775FC02A-A3C0-4630-B74F-8E75FF0C1C60}" destId="{DD3F1DF8-81B5-4521-9F21-62C6252DBA38}" srcOrd="1" destOrd="0" parTransId="{5D8D6515-5683-41B6-9075-900D93183A42}" sibTransId="{CDE9E160-A55E-4ADD-8CF0-1C9DD0F53863}"/>
    <dgm:cxn modelId="{FF46B836-1BB2-4A42-99EE-E75E629601FF}" type="presOf" srcId="{775FC02A-A3C0-4630-B74F-8E75FF0C1C60}" destId="{E3AE6371-312B-4946-B3F3-E0BFD73079FB}" srcOrd="0" destOrd="0" presId="urn:microsoft.com/office/officeart/2005/8/layout/target1"/>
    <dgm:cxn modelId="{BE70CD76-CE61-4115-91F3-EE106C5C62CF}" type="presOf" srcId="{F6C3A82F-C157-40F9-A473-BCFA1844433E}" destId="{E11724E1-977A-47E9-B1ED-A2C081591167}" srcOrd="0" destOrd="0" presId="urn:microsoft.com/office/officeart/2005/8/layout/target1"/>
    <dgm:cxn modelId="{D4DA02F2-7737-4F1B-A3AD-47DAFBBD008E}" type="presOf" srcId="{DD3F1DF8-81B5-4521-9F21-62C6252DBA38}" destId="{4D1101EE-7E6E-4A27-8A7A-274C4ACCEDA9}" srcOrd="0" destOrd="0" presId="urn:microsoft.com/office/officeart/2005/8/layout/target1"/>
    <dgm:cxn modelId="{4B4A241E-E81E-44E9-A2EE-7D6664C69D09}" type="presParOf" srcId="{E3AE6371-312B-4946-B3F3-E0BFD73079FB}" destId="{DA15C186-A6C1-4AAE-BADC-5320A3AA1DE1}" srcOrd="0" destOrd="0" presId="urn:microsoft.com/office/officeart/2005/8/layout/target1"/>
    <dgm:cxn modelId="{67D81C31-3702-4580-939D-9DE05D4BF99B}" type="presParOf" srcId="{E3AE6371-312B-4946-B3F3-E0BFD73079FB}" destId="{E11724E1-977A-47E9-B1ED-A2C081591167}" srcOrd="1" destOrd="0" presId="urn:microsoft.com/office/officeart/2005/8/layout/target1"/>
    <dgm:cxn modelId="{C47AF989-243F-4628-8798-D1B3BA00610B}" type="presParOf" srcId="{E3AE6371-312B-4946-B3F3-E0BFD73079FB}" destId="{68BCB802-4415-4D94-B62F-9E4411F2B809}" srcOrd="2" destOrd="0" presId="urn:microsoft.com/office/officeart/2005/8/layout/target1"/>
    <dgm:cxn modelId="{6F7BB728-FF01-4B6E-A2EC-B2DD8F2F4091}" type="presParOf" srcId="{E3AE6371-312B-4946-B3F3-E0BFD73079FB}" destId="{C576721F-E195-469F-84A9-B6AA562C62A3}" srcOrd="3" destOrd="0" presId="urn:microsoft.com/office/officeart/2005/8/layout/target1"/>
    <dgm:cxn modelId="{63E845F9-93DB-4EC8-A28A-6569CF9887A6}" type="presParOf" srcId="{E3AE6371-312B-4946-B3F3-E0BFD73079FB}" destId="{480C649E-D7CC-49F8-8971-6D564E801802}" srcOrd="4" destOrd="0" presId="urn:microsoft.com/office/officeart/2005/8/layout/target1"/>
    <dgm:cxn modelId="{D353DCAA-4512-45FE-AF75-699129D27ADF}" type="presParOf" srcId="{E3AE6371-312B-4946-B3F3-E0BFD73079FB}" destId="{4D1101EE-7E6E-4A27-8A7A-274C4ACCEDA9}" srcOrd="5" destOrd="0" presId="urn:microsoft.com/office/officeart/2005/8/layout/target1"/>
    <dgm:cxn modelId="{E6C02487-E6B8-4EC1-96A3-EF73B293E778}" type="presParOf" srcId="{E3AE6371-312B-4946-B3F3-E0BFD73079FB}" destId="{A8C68F20-1F04-47D9-ABF3-A8B60BDA4845}" srcOrd="6" destOrd="0" presId="urn:microsoft.com/office/officeart/2005/8/layout/target1"/>
    <dgm:cxn modelId="{5A13D10F-05BC-4948-8E87-11C8285D1F44}" type="presParOf" srcId="{E3AE6371-312B-4946-B3F3-E0BFD73079FB}" destId="{226014C6-6D32-481E-9D59-F83DF02187A0}"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0E158-17C8-4083-916B-E3E90B7F7974}">
      <dsp:nvSpPr>
        <dsp:cNvPr id="0" name=""/>
        <dsp:cNvSpPr/>
      </dsp:nvSpPr>
      <dsp:spPr>
        <a:xfrm>
          <a:off x="0" y="512375"/>
          <a:ext cx="9720072" cy="712932"/>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1" kern="1200" dirty="0">
              <a:solidFill>
                <a:schemeClr val="tx2"/>
              </a:solidFill>
            </a:rPr>
            <a:t>1.1 Verankering taalstimulering, kwaliteitsvolle interactie en warme relaties met het oog op gelijke kansen voor alle leerlingen in het basisonderwijs</a:t>
          </a:r>
          <a:endParaRPr lang="nl-BE" sz="1700" b="1" kern="1200" dirty="0">
            <a:solidFill>
              <a:schemeClr val="tx2"/>
            </a:solidFill>
          </a:endParaRPr>
        </a:p>
      </dsp:txBody>
      <dsp:txXfrm>
        <a:off x="34802" y="547177"/>
        <a:ext cx="9650468" cy="643328"/>
      </dsp:txXfrm>
    </dsp:sp>
    <dsp:sp modelId="{A327A772-3A1C-43FE-93AA-62AA1A045DA0}">
      <dsp:nvSpPr>
        <dsp:cNvPr id="0" name=""/>
        <dsp:cNvSpPr/>
      </dsp:nvSpPr>
      <dsp:spPr>
        <a:xfrm>
          <a:off x="0" y="1274267"/>
          <a:ext cx="9720072" cy="712932"/>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kern="1200" dirty="0"/>
            <a:t>Expertisedeling met het werkveld rond kwaliteitsvolle interacties via de ‘</a:t>
          </a:r>
          <a:r>
            <a:rPr lang="nl-NL" sz="1700" kern="1200" dirty="0" err="1"/>
            <a:t>taaldenkhand</a:t>
          </a:r>
          <a:r>
            <a:rPr lang="nl-NL" sz="1700" kern="1200" dirty="0"/>
            <a:t>’ en video-coaching. </a:t>
          </a:r>
        </a:p>
        <a:p>
          <a:pPr marL="0" lvl="0" indent="0" algn="l" defTabSz="755650">
            <a:lnSpc>
              <a:spcPct val="90000"/>
            </a:lnSpc>
            <a:spcBef>
              <a:spcPct val="0"/>
            </a:spcBef>
            <a:spcAft>
              <a:spcPct val="35000"/>
            </a:spcAft>
            <a:buNone/>
          </a:pPr>
          <a:r>
            <a:rPr lang="nl-NL" sz="1700" kern="1200" dirty="0"/>
            <a:t>	- Traject op maat met vier schoolteams</a:t>
          </a:r>
          <a:endParaRPr lang="nl-BE" sz="1700" kern="1200" dirty="0"/>
        </a:p>
      </dsp:txBody>
      <dsp:txXfrm>
        <a:off x="34802" y="1309069"/>
        <a:ext cx="9650468" cy="643328"/>
      </dsp:txXfrm>
    </dsp:sp>
    <dsp:sp modelId="{E94FC317-16F0-45C8-B85D-A26D322CE74C}">
      <dsp:nvSpPr>
        <dsp:cNvPr id="0" name=""/>
        <dsp:cNvSpPr/>
      </dsp:nvSpPr>
      <dsp:spPr>
        <a:xfrm>
          <a:off x="0" y="2036160"/>
          <a:ext cx="9720072" cy="712932"/>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b="1" kern="1200" dirty="0">
              <a:solidFill>
                <a:srgbClr val="335B74"/>
              </a:solidFill>
              <a:latin typeface="Tw Cen MT" panose="020B0602020104020603"/>
              <a:ea typeface="+mn-ea"/>
              <a:cs typeface="+mn-cs"/>
            </a:rPr>
            <a:t>2.1 Versterking </a:t>
          </a:r>
          <a:r>
            <a:rPr lang="nl-NL" sz="1900" b="1" kern="1200" dirty="0" err="1">
              <a:solidFill>
                <a:srgbClr val="335B74"/>
              </a:solidFill>
              <a:latin typeface="Tw Cen MT" panose="020B0602020104020603"/>
              <a:ea typeface="+mn-ea"/>
              <a:cs typeface="+mn-cs"/>
            </a:rPr>
            <a:t>good</a:t>
          </a:r>
          <a:r>
            <a:rPr lang="nl-NL" sz="1900" b="1" kern="1200" dirty="0">
              <a:solidFill>
                <a:srgbClr val="335B74"/>
              </a:solidFill>
              <a:latin typeface="Tw Cen MT" panose="020B0602020104020603"/>
              <a:ea typeface="+mn-ea"/>
              <a:cs typeface="+mn-cs"/>
            </a:rPr>
            <a:t> </a:t>
          </a:r>
          <a:r>
            <a:rPr lang="nl-NL" sz="1900" b="1" kern="1200" dirty="0" err="1">
              <a:solidFill>
                <a:srgbClr val="335B74"/>
              </a:solidFill>
              <a:latin typeface="Tw Cen MT" panose="020B0602020104020603"/>
              <a:ea typeface="+mn-ea"/>
              <a:cs typeface="+mn-cs"/>
            </a:rPr>
            <a:t>practices</a:t>
          </a:r>
          <a:r>
            <a:rPr lang="nl-NL" sz="1900" b="1" kern="1200" dirty="0">
              <a:solidFill>
                <a:srgbClr val="335B74"/>
              </a:solidFill>
              <a:latin typeface="Tw Cen MT" panose="020B0602020104020603"/>
              <a:ea typeface="+mn-ea"/>
              <a:cs typeface="+mn-cs"/>
            </a:rPr>
            <a:t> teamteaching in stages en in de opleiding o.a. ter verduurzaming van de Eerste Hulp Bij grote Onderwijskansen-stage</a:t>
          </a:r>
          <a:endParaRPr lang="nl-BE" sz="1900" b="1" kern="1200" dirty="0">
            <a:solidFill>
              <a:srgbClr val="335B74"/>
            </a:solidFill>
            <a:latin typeface="Tw Cen MT" panose="020B0602020104020603"/>
            <a:ea typeface="+mn-ea"/>
            <a:cs typeface="+mn-cs"/>
          </a:endParaRPr>
        </a:p>
      </dsp:txBody>
      <dsp:txXfrm>
        <a:off x="34802" y="2070962"/>
        <a:ext cx="9650468" cy="643328"/>
      </dsp:txXfrm>
    </dsp:sp>
    <dsp:sp modelId="{492DD370-99AD-453D-AA11-4586F51B01CE}">
      <dsp:nvSpPr>
        <dsp:cNvPr id="0" name=""/>
        <dsp:cNvSpPr/>
      </dsp:nvSpPr>
      <dsp:spPr>
        <a:xfrm>
          <a:off x="0" y="2798052"/>
          <a:ext cx="9720072" cy="712932"/>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BE" sz="1700" kern="1200" dirty="0"/>
            <a:t>Onze bestaande leerlijn co-teaching optimaliseren door met mentoren en studenten </a:t>
          </a:r>
          <a:r>
            <a:rPr lang="nl-BE" sz="1700" kern="1200" dirty="0" err="1"/>
            <a:t>good</a:t>
          </a:r>
          <a:r>
            <a:rPr lang="nl-BE" sz="1700" kern="1200" dirty="0"/>
            <a:t> </a:t>
          </a:r>
          <a:r>
            <a:rPr lang="nl-BE" sz="1700" kern="1200" dirty="0" err="1"/>
            <a:t>practices</a:t>
          </a:r>
          <a:r>
            <a:rPr lang="nl-BE" sz="1700" kern="1200" dirty="0"/>
            <a:t> in kaart te brengen en de link tussen teamteaching en inclusieve leeromgevingen te expliciteren. </a:t>
          </a:r>
        </a:p>
      </dsp:txBody>
      <dsp:txXfrm>
        <a:off x="34802" y="2832854"/>
        <a:ext cx="9650468" cy="64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B4127-3DB1-4E68-8A2A-AA88A6D1DC5A}">
      <dsp:nvSpPr>
        <dsp:cNvPr id="0" name=""/>
        <dsp:cNvSpPr/>
      </dsp:nvSpPr>
      <dsp:spPr>
        <a:xfrm rot="10800000">
          <a:off x="1969810" y="2494"/>
          <a:ext cx="6560009" cy="1269908"/>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94" tIns="95250" rIns="17780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Uitvoeren van het geplande </a:t>
          </a:r>
          <a:r>
            <a:rPr lang="nl-NL" sz="2500" kern="1200" dirty="0" err="1"/>
            <a:t>coachingstraject</a:t>
          </a:r>
          <a:r>
            <a:rPr lang="nl-NL" sz="2500" kern="1200" dirty="0"/>
            <a:t> rond kwaliteitsvolle interacties.</a:t>
          </a:r>
          <a:endParaRPr lang="nl-BE" sz="2500" kern="1200" dirty="0"/>
        </a:p>
      </dsp:txBody>
      <dsp:txXfrm rot="10800000">
        <a:off x="2287287" y="2494"/>
        <a:ext cx="6242532" cy="1269908"/>
      </dsp:txXfrm>
    </dsp:sp>
    <dsp:sp modelId="{0C9D659E-AC27-443B-9AF4-2156F2F924C3}">
      <dsp:nvSpPr>
        <dsp:cNvPr id="0" name=""/>
        <dsp:cNvSpPr/>
      </dsp:nvSpPr>
      <dsp:spPr>
        <a:xfrm>
          <a:off x="568275" y="29023"/>
          <a:ext cx="1269908" cy="126990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36CD64-021B-44B7-A420-63FBE0BA0CE5}">
      <dsp:nvSpPr>
        <dsp:cNvPr id="0" name=""/>
        <dsp:cNvSpPr/>
      </dsp:nvSpPr>
      <dsp:spPr>
        <a:xfrm rot="10800000">
          <a:off x="1969810" y="1651480"/>
          <a:ext cx="6560009" cy="1269908"/>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94" tIns="95250" rIns="177800" bIns="95250" numCol="1" spcCol="1270" anchor="ctr" anchorCtr="0">
          <a:noAutofit/>
        </a:bodyPr>
        <a:lstStyle/>
        <a:p>
          <a:pPr marL="0" lvl="0" indent="0" algn="ctr" defTabSz="1111250">
            <a:lnSpc>
              <a:spcPct val="90000"/>
            </a:lnSpc>
            <a:spcBef>
              <a:spcPct val="0"/>
            </a:spcBef>
            <a:spcAft>
              <a:spcPct val="35000"/>
            </a:spcAft>
            <a:buNone/>
          </a:pPr>
          <a:r>
            <a:rPr lang="nl-NL" sz="2500" kern="1200" dirty="0" err="1"/>
            <a:t>Good</a:t>
          </a:r>
          <a:r>
            <a:rPr lang="nl-NL" sz="2500" kern="1200" dirty="0"/>
            <a:t> </a:t>
          </a:r>
          <a:r>
            <a:rPr lang="nl-NL" sz="2500" kern="1200" dirty="0" err="1"/>
            <a:t>practices</a:t>
          </a:r>
          <a:r>
            <a:rPr lang="nl-NL" sz="2500" kern="1200" dirty="0"/>
            <a:t> in kaart brengen in verband met teamteaching d.m.v. focusgesprekken</a:t>
          </a:r>
          <a:endParaRPr lang="nl-BE" sz="2500" kern="1200" dirty="0"/>
        </a:p>
      </dsp:txBody>
      <dsp:txXfrm rot="10800000">
        <a:off x="2287287" y="1651480"/>
        <a:ext cx="6242532" cy="1269908"/>
      </dsp:txXfrm>
    </dsp:sp>
    <dsp:sp modelId="{81C43ACE-F43B-40F3-8C1C-1F105CA011EE}">
      <dsp:nvSpPr>
        <dsp:cNvPr id="0" name=""/>
        <dsp:cNvSpPr/>
      </dsp:nvSpPr>
      <dsp:spPr>
        <a:xfrm>
          <a:off x="609141" y="1692511"/>
          <a:ext cx="1269908" cy="126990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A13A52-29E6-4D04-BF05-DBF166C8CD78}">
      <dsp:nvSpPr>
        <dsp:cNvPr id="0" name=""/>
        <dsp:cNvSpPr/>
      </dsp:nvSpPr>
      <dsp:spPr>
        <a:xfrm rot="10800000">
          <a:off x="1969810" y="3300465"/>
          <a:ext cx="6560009" cy="1269908"/>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94" tIns="95250" rIns="177800" bIns="95250" numCol="1" spcCol="1270" anchor="ctr" anchorCtr="0">
          <a:noAutofit/>
        </a:bodyPr>
        <a:lstStyle/>
        <a:p>
          <a:pPr marL="0" lvl="0" indent="0" algn="ctr" defTabSz="1111250">
            <a:lnSpc>
              <a:spcPct val="90000"/>
            </a:lnSpc>
            <a:spcBef>
              <a:spcPct val="0"/>
            </a:spcBef>
            <a:spcAft>
              <a:spcPct val="35000"/>
            </a:spcAft>
            <a:buNone/>
          </a:pPr>
          <a:r>
            <a:rPr lang="nl-NL" sz="2500" kern="1200"/>
            <a:t>Expertisedeling met verschillende relevante partners: lectoren, studenten, werkveld, lerend netwerk kansenbevordering Limburg</a:t>
          </a:r>
          <a:endParaRPr lang="nl-BE" sz="2500" kern="1200"/>
        </a:p>
      </dsp:txBody>
      <dsp:txXfrm rot="10800000">
        <a:off x="2287287" y="3300465"/>
        <a:ext cx="6242532" cy="1269908"/>
      </dsp:txXfrm>
    </dsp:sp>
    <dsp:sp modelId="{2ADB95DE-866A-4E36-9802-B66B8F5189B2}">
      <dsp:nvSpPr>
        <dsp:cNvPr id="0" name=""/>
        <dsp:cNvSpPr/>
      </dsp:nvSpPr>
      <dsp:spPr>
        <a:xfrm>
          <a:off x="493021" y="3155328"/>
          <a:ext cx="1269908" cy="126990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C649E-D7CC-49F8-8971-6D564E801802}">
      <dsp:nvSpPr>
        <dsp:cNvPr id="0" name=""/>
        <dsp:cNvSpPr/>
      </dsp:nvSpPr>
      <dsp:spPr>
        <a:xfrm>
          <a:off x="124070" y="604893"/>
          <a:ext cx="3295105" cy="329510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15C186-A6C1-4AAE-BADC-5320A3AA1DE1}">
      <dsp:nvSpPr>
        <dsp:cNvPr id="0" name=""/>
        <dsp:cNvSpPr/>
      </dsp:nvSpPr>
      <dsp:spPr>
        <a:xfrm>
          <a:off x="1251480" y="1758916"/>
          <a:ext cx="1098368" cy="109836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724E1-977A-47E9-B1ED-A2C081591167}">
      <dsp:nvSpPr>
        <dsp:cNvPr id="0" name=""/>
        <dsp:cNvSpPr/>
      </dsp:nvSpPr>
      <dsp:spPr>
        <a:xfrm>
          <a:off x="3228609" y="0"/>
          <a:ext cx="5652555" cy="13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marL="0" lvl="0" indent="0" algn="l" defTabSz="1244600">
            <a:lnSpc>
              <a:spcPct val="90000"/>
            </a:lnSpc>
            <a:spcBef>
              <a:spcPct val="0"/>
            </a:spcBef>
            <a:spcAft>
              <a:spcPct val="35000"/>
            </a:spcAft>
            <a:buNone/>
          </a:pPr>
          <a:r>
            <a:rPr lang="nl-NL" sz="2800" kern="1200" dirty="0"/>
            <a:t>Versterkte aandacht voor kwaliteitsvolle interacties bij alle betrokken partners. </a:t>
          </a:r>
          <a:endParaRPr lang="nl-BE" sz="2800" kern="1200" dirty="0"/>
        </a:p>
      </dsp:txBody>
      <dsp:txXfrm>
        <a:off x="3228609" y="0"/>
        <a:ext cx="5652555" cy="1372960"/>
      </dsp:txXfrm>
    </dsp:sp>
    <dsp:sp modelId="{68BCB802-4415-4D94-B62F-9E4411F2B809}">
      <dsp:nvSpPr>
        <dsp:cNvPr id="0" name=""/>
        <dsp:cNvSpPr/>
      </dsp:nvSpPr>
      <dsp:spPr>
        <a:xfrm>
          <a:off x="4819222" y="686480"/>
          <a:ext cx="41188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76721F-E195-469F-84A9-B6AA562C62A3}">
      <dsp:nvSpPr>
        <dsp:cNvPr id="0" name=""/>
        <dsp:cNvSpPr/>
      </dsp:nvSpPr>
      <dsp:spPr>
        <a:xfrm rot="5400000">
          <a:off x="1604070" y="490085"/>
          <a:ext cx="2060539" cy="1783475"/>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1101EE-7E6E-4A27-8A7A-274C4ACCEDA9}">
      <dsp:nvSpPr>
        <dsp:cNvPr id="0" name=""/>
        <dsp:cNvSpPr/>
      </dsp:nvSpPr>
      <dsp:spPr>
        <a:xfrm>
          <a:off x="3772169" y="1513112"/>
          <a:ext cx="5349175" cy="13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31750" rIns="31750" bIns="31750" numCol="1" spcCol="1270" anchor="ctr" anchorCtr="0">
          <a:noAutofit/>
        </a:bodyPr>
        <a:lstStyle/>
        <a:p>
          <a:pPr marL="0" lvl="0" indent="0" algn="l" defTabSz="1111250">
            <a:lnSpc>
              <a:spcPct val="90000"/>
            </a:lnSpc>
            <a:spcBef>
              <a:spcPct val="0"/>
            </a:spcBef>
            <a:spcAft>
              <a:spcPct val="35000"/>
            </a:spcAft>
            <a:buNone/>
          </a:pPr>
          <a:r>
            <a:rPr lang="nl-BE" sz="2500" kern="1200" dirty="0"/>
            <a:t>Een duurzame implementatie van </a:t>
          </a:r>
          <a:br>
            <a:rPr lang="nl-BE" sz="2500" kern="1200" dirty="0"/>
          </a:br>
          <a:r>
            <a:rPr lang="nl-BE" sz="2500" kern="1200" dirty="0"/>
            <a:t>co-teaching in functie van het kunnen bieden van maximale ontwikkelingskansen voor elk kind</a:t>
          </a:r>
        </a:p>
      </dsp:txBody>
      <dsp:txXfrm>
        <a:off x="3772169" y="1513112"/>
        <a:ext cx="5349175" cy="1399376"/>
      </dsp:txXfrm>
    </dsp:sp>
    <dsp:sp modelId="{A8C68F20-1F04-47D9-ABF3-A8B60BDA4845}">
      <dsp:nvSpPr>
        <dsp:cNvPr id="0" name=""/>
        <dsp:cNvSpPr/>
      </dsp:nvSpPr>
      <dsp:spPr>
        <a:xfrm>
          <a:off x="3570995" y="1740127"/>
          <a:ext cx="41188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6014C6-6D32-481E-9D59-F83DF02187A0}">
      <dsp:nvSpPr>
        <dsp:cNvPr id="0" name=""/>
        <dsp:cNvSpPr/>
      </dsp:nvSpPr>
      <dsp:spPr>
        <a:xfrm rot="5400000">
          <a:off x="2422616" y="1950398"/>
          <a:ext cx="1442377" cy="996769"/>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B9514-4D67-49A6-8D3F-57903785AF92}" type="datetimeFigureOut">
              <a:rPr lang="nl-BE" smtClean="0"/>
              <a:t>2/04/2021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0CB22-9838-4EAA-A1AC-2713E6A5B234}" type="slidenum">
              <a:rPr lang="nl-BE" smtClean="0"/>
              <a:t>‹#›</a:t>
            </a:fld>
            <a:endParaRPr lang="nl-BE"/>
          </a:p>
        </p:txBody>
      </p:sp>
    </p:spTree>
    <p:extLst>
      <p:ext uri="{BB962C8B-B14F-4D97-AF65-F5344CB8AC3E}">
        <p14:creationId xmlns:p14="http://schemas.microsoft.com/office/powerpoint/2010/main" val="402171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1</a:t>
            </a:fld>
            <a:endParaRPr lang="nl-BE"/>
          </a:p>
        </p:txBody>
      </p:sp>
    </p:spTree>
    <p:extLst>
      <p:ext uri="{BB962C8B-B14F-4D97-AF65-F5344CB8AC3E}">
        <p14:creationId xmlns:p14="http://schemas.microsoft.com/office/powerpoint/2010/main" val="311351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dirty="0">
                <a:effectLst/>
                <a:latin typeface="Arial" panose="020B0604020202020204" pitchFamily="34" charset="0"/>
                <a:ea typeface="Times New Roman" panose="02020603050405020304" pitchFamily="18" charset="0"/>
              </a:rPr>
              <a:t>Foci</a:t>
            </a:r>
            <a:endParaRPr lang="nl-BE" sz="1200" dirty="0">
              <a:effectLst/>
              <a:latin typeface="Times New Roman" panose="02020603050405020304" pitchFamily="18" charset="0"/>
              <a:ea typeface="Times New Roman" panose="02020603050405020304" pitchFamily="18" charset="0"/>
            </a:endParaRPr>
          </a:p>
          <a:p>
            <a:r>
              <a:rPr lang="nl-NL" sz="1200" dirty="0">
                <a:effectLst/>
                <a:latin typeface="Arial" panose="020B0604020202020204" pitchFamily="34" charset="0"/>
                <a:ea typeface="Times New Roman" panose="02020603050405020304" pitchFamily="18" charset="0"/>
              </a:rPr>
              <a:t> </a:t>
            </a:r>
            <a:endParaRPr lang="nl-BE" sz="1200" dirty="0">
              <a:effectLst/>
              <a:latin typeface="Times New Roman" panose="02020603050405020304" pitchFamily="18" charset="0"/>
              <a:ea typeface="Times New Roman" panose="02020603050405020304" pitchFamily="18" charset="0"/>
            </a:endParaRPr>
          </a:p>
          <a:p>
            <a:pPr marL="457200">
              <a:lnSpc>
                <a:spcPct val="107000"/>
              </a:lnSpc>
              <a:spcAft>
                <a:spcPts val="800"/>
              </a:spcAft>
            </a:pPr>
            <a:r>
              <a:rPr lang="nl-NL" sz="1200" dirty="0">
                <a:effectLst/>
                <a:latin typeface="Arial" panose="020B0604020202020204" pitchFamily="34" charset="0"/>
                <a:ea typeface="Calibri" panose="020F0502020204030204" pitchFamily="34" charset="0"/>
                <a:cs typeface="Arial" panose="020B0604020202020204" pitchFamily="34" charset="0"/>
              </a:rPr>
              <a:t>Inhoudelijke focus: Verankering </a:t>
            </a:r>
            <a:r>
              <a:rPr lang="nl-NL" sz="1200" b="1" dirty="0">
                <a:effectLst/>
                <a:latin typeface="Arial" panose="020B0604020202020204" pitchFamily="34" charset="0"/>
                <a:ea typeface="Calibri" panose="020F0502020204030204" pitchFamily="34" charset="0"/>
                <a:cs typeface="Arial" panose="020B0604020202020204" pitchFamily="34" charset="0"/>
              </a:rPr>
              <a:t>taalstimulering, kwaliteitsvolle interactie en warme relaties </a:t>
            </a:r>
            <a:r>
              <a:rPr lang="nl-NL" sz="1200" dirty="0">
                <a:effectLst/>
                <a:latin typeface="Arial" panose="020B0604020202020204" pitchFamily="34" charset="0"/>
                <a:ea typeface="Calibri" panose="020F0502020204030204" pitchFamily="34" charset="0"/>
                <a:cs typeface="Arial" panose="020B0604020202020204" pitchFamily="34" charset="0"/>
              </a:rPr>
              <a:t>met het oog op </a:t>
            </a:r>
            <a:r>
              <a:rPr lang="nl-NL" sz="1200" b="1" dirty="0">
                <a:effectLst/>
                <a:latin typeface="Arial" panose="020B0604020202020204" pitchFamily="34" charset="0"/>
                <a:ea typeface="Calibri" panose="020F0502020204030204" pitchFamily="34" charset="0"/>
                <a:cs typeface="Arial" panose="020B0604020202020204" pitchFamily="34" charset="0"/>
              </a:rPr>
              <a:t>gelijke kansen </a:t>
            </a:r>
            <a:r>
              <a:rPr lang="nl-NL" sz="1200" dirty="0">
                <a:effectLst/>
                <a:latin typeface="Arial" panose="020B0604020202020204" pitchFamily="34" charset="0"/>
                <a:ea typeface="Calibri" panose="020F0502020204030204" pitchFamily="34" charset="0"/>
                <a:cs typeface="Arial" panose="020B0604020202020204" pitchFamily="34" charset="0"/>
              </a:rPr>
              <a:t>voor alle leerlingen in het basisonderwijs</a:t>
            </a:r>
            <a:endParaRPr lang="nl-BE"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Arial" panose="020B0604020202020204" pitchFamily="34" charset="0"/>
                <a:ea typeface="Times New Roman" panose="02020603050405020304" pitchFamily="18" charset="0"/>
              </a:rPr>
              <a:t>Sterktes: er is heel wat expertise in de opleiding aanwezig rond deze thema’s omdat we al sinds de start van de kloof een beetje dichten meedraaien in het project rond kansenbevordering. Vanuit de lerende netwerken en professionele leergemeenschappen deden we heel wat expertise op die ook stilaan verankerd geraakt in het curriculum. </a:t>
            </a:r>
            <a:endParaRPr lang="nl-BE" sz="1200" dirty="0">
              <a:effectLst/>
              <a:latin typeface="Times New Roman" panose="02020603050405020304" pitchFamily="18" charset="0"/>
              <a:ea typeface="Times New Roman" panose="02020603050405020304" pitchFamily="18" charset="0"/>
            </a:endParaRPr>
          </a:p>
          <a:p>
            <a:r>
              <a:rPr lang="nl-NL" sz="1200" dirty="0">
                <a:effectLst/>
                <a:latin typeface="Arial" panose="020B0604020202020204" pitchFamily="34" charset="0"/>
                <a:ea typeface="Times New Roman" panose="02020603050405020304" pitchFamily="18" charset="0"/>
              </a:rPr>
              <a:t>Uitdaging: de uitdaging is om deze expertise te delen met het werkveld – vorig jaar startten we met een traject met 4 opleidingsteams rond deze topics vanuit de persoonlijke noden van de leerkrachten en de schoolteams. Wegens corona werd dit project on </a:t>
            </a:r>
            <a:r>
              <a:rPr lang="nl-NL" sz="1200" dirty="0" err="1">
                <a:effectLst/>
                <a:latin typeface="Arial" panose="020B0604020202020204" pitchFamily="34" charset="0"/>
                <a:ea typeface="Times New Roman" panose="02020603050405020304" pitchFamily="18" charset="0"/>
              </a:rPr>
              <a:t>hold</a:t>
            </a:r>
            <a:r>
              <a:rPr lang="nl-NL" sz="1200" dirty="0">
                <a:effectLst/>
                <a:latin typeface="Arial" panose="020B0604020202020204" pitchFamily="34" charset="0"/>
                <a:ea typeface="Times New Roman" panose="02020603050405020304" pitchFamily="18" charset="0"/>
              </a:rPr>
              <a:t> gezet. Bedoeling is om dit nu terug op te pikken en te continueren. </a:t>
            </a:r>
            <a:endParaRPr lang="nl-BE" sz="1200" dirty="0">
              <a:effectLst/>
              <a:latin typeface="Times New Roman" panose="02020603050405020304" pitchFamily="18" charset="0"/>
              <a:ea typeface="Times New Roman" panose="02020603050405020304" pitchFamily="18" charset="0"/>
            </a:endParaRPr>
          </a:p>
          <a:p>
            <a:r>
              <a:rPr lang="nl-NL" sz="1200" dirty="0">
                <a:effectLst/>
                <a:latin typeface="Arial" panose="020B0604020202020204" pitchFamily="34" charset="0"/>
                <a:ea typeface="Times New Roman" panose="02020603050405020304" pitchFamily="18" charset="0"/>
              </a:rPr>
              <a:t> </a:t>
            </a:r>
            <a:endParaRPr lang="nl-BE" sz="1200" dirty="0">
              <a:effectLst/>
              <a:latin typeface="Times New Roman" panose="02020603050405020304" pitchFamily="18" charset="0"/>
              <a:ea typeface="Times New Roman" panose="02020603050405020304" pitchFamily="18" charset="0"/>
            </a:endParaRPr>
          </a:p>
          <a:p>
            <a:pPr marL="457200">
              <a:lnSpc>
                <a:spcPct val="107000"/>
              </a:lnSpc>
            </a:pPr>
            <a:r>
              <a:rPr lang="nl-NL" sz="1200" dirty="0">
                <a:effectLst/>
                <a:latin typeface="Arial" panose="020B0604020202020204" pitchFamily="34" charset="0"/>
                <a:ea typeface="Calibri" panose="020F0502020204030204" pitchFamily="34" charset="0"/>
                <a:cs typeface="Arial" panose="020B0604020202020204" pitchFamily="34" charset="0"/>
              </a:rPr>
              <a:t>Pedagogisch-didactische focus: Versterking </a:t>
            </a:r>
            <a:r>
              <a:rPr lang="nl-NL" sz="1200" i="1" dirty="0" err="1">
                <a:effectLst/>
                <a:latin typeface="Arial" panose="020B0604020202020204" pitchFamily="34" charset="0"/>
                <a:ea typeface="Calibri" panose="020F0502020204030204" pitchFamily="34" charset="0"/>
                <a:cs typeface="Arial" panose="020B0604020202020204" pitchFamily="34" charset="0"/>
              </a:rPr>
              <a:t>good</a:t>
            </a:r>
            <a:r>
              <a:rPr lang="nl-NL" sz="1200" i="1" dirty="0">
                <a:effectLst/>
                <a:latin typeface="Arial" panose="020B0604020202020204" pitchFamily="34" charset="0"/>
                <a:ea typeface="Calibri" panose="020F0502020204030204" pitchFamily="34" charset="0"/>
                <a:cs typeface="Arial" panose="020B0604020202020204" pitchFamily="34" charset="0"/>
              </a:rPr>
              <a:t> </a:t>
            </a:r>
            <a:r>
              <a:rPr lang="nl-NL" sz="1200" i="1" dirty="0" err="1">
                <a:effectLst/>
                <a:latin typeface="Arial" panose="020B0604020202020204" pitchFamily="34" charset="0"/>
                <a:ea typeface="Calibri" panose="020F0502020204030204" pitchFamily="34" charset="0"/>
                <a:cs typeface="Arial" panose="020B0604020202020204" pitchFamily="34" charset="0"/>
              </a:rPr>
              <a:t>practices</a:t>
            </a:r>
            <a:r>
              <a:rPr lang="nl-NL" sz="1200" dirty="0">
                <a:effectLst/>
                <a:latin typeface="Arial" panose="020B0604020202020204" pitchFamily="34" charset="0"/>
                <a:ea typeface="Calibri" panose="020F0502020204030204" pitchFamily="34" charset="0"/>
                <a:cs typeface="Arial" panose="020B0604020202020204" pitchFamily="34" charset="0"/>
              </a:rPr>
              <a:t> </a:t>
            </a:r>
            <a:r>
              <a:rPr lang="nl-NL" sz="1200" b="1" dirty="0">
                <a:effectLst/>
                <a:latin typeface="Arial" panose="020B0604020202020204" pitchFamily="34" charset="0"/>
                <a:ea typeface="Calibri" panose="020F0502020204030204" pitchFamily="34" charset="0"/>
                <a:cs typeface="Arial" panose="020B0604020202020204" pitchFamily="34" charset="0"/>
              </a:rPr>
              <a:t>teamteaching</a:t>
            </a:r>
            <a:r>
              <a:rPr lang="nl-NL" sz="1200" dirty="0">
                <a:effectLst/>
                <a:latin typeface="Arial" panose="020B0604020202020204" pitchFamily="34" charset="0"/>
                <a:ea typeface="Calibri" panose="020F0502020204030204" pitchFamily="34" charset="0"/>
                <a:cs typeface="Arial" panose="020B0604020202020204" pitchFamily="34" charset="0"/>
              </a:rPr>
              <a:t> in stages en in de opleiding o.a. ter verduurzaming van de Eerste Hulp Bij grote Onderwijskansen-stage</a:t>
            </a:r>
            <a:endParaRPr lang="nl-BE" sz="12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r>
              <a:rPr lang="nl-NL" sz="1200" dirty="0">
                <a:effectLst/>
                <a:latin typeface="Arial" panose="020B0604020202020204" pitchFamily="34" charset="0"/>
                <a:ea typeface="Calibri" panose="020F0502020204030204" pitchFamily="34" charset="0"/>
                <a:cs typeface="Arial" panose="020B0604020202020204" pitchFamily="34" charset="0"/>
              </a:rPr>
              <a:t>Sterktes: een lector uit de opleiding deed enkele jaren onderzoek naar co-teaching als onderwijsinnovatiepilot (eerst voor kleuter- en dan voor lager en </a:t>
            </a:r>
            <a:r>
              <a:rPr lang="nl-NL" sz="1200" dirty="0" err="1">
                <a:effectLst/>
                <a:latin typeface="Arial" panose="020B0604020202020204" pitchFamily="34" charset="0"/>
                <a:ea typeface="Calibri" panose="020F0502020204030204" pitchFamily="34" charset="0"/>
                <a:cs typeface="Arial" panose="020B0604020202020204" pitchFamily="34" charset="0"/>
              </a:rPr>
              <a:t>secundaironderwijs</a:t>
            </a:r>
            <a:r>
              <a:rPr lang="nl-NL" sz="1200" dirty="0">
                <a:effectLst/>
                <a:latin typeface="Arial" panose="020B0604020202020204" pitchFamily="34" charset="0"/>
                <a:ea typeface="Calibri" panose="020F0502020204030204" pitchFamily="34" charset="0"/>
                <a:cs typeface="Arial" panose="020B0604020202020204" pitchFamily="34" charset="0"/>
              </a:rPr>
              <a:t>) – zowel studenten als lectoren werden in dit project betrokken en co-teaching wordt ook actief ingezet in de eigen opleiding – er werd een leerlijn ontwikkeld voor studenten</a:t>
            </a:r>
            <a:endParaRPr lang="nl-BE" sz="12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nl-NL" sz="1200" dirty="0">
                <a:effectLst/>
                <a:latin typeface="Arial" panose="020B0604020202020204" pitchFamily="34" charset="0"/>
                <a:ea typeface="Calibri" panose="020F0502020204030204" pitchFamily="34" charset="0"/>
                <a:cs typeface="Arial" panose="020B0604020202020204" pitchFamily="34" charset="0"/>
              </a:rPr>
              <a:t>Uitdaging: deze leerlijn kan verder geoptimaliseerd worden – samen met studenten en mentoren willen we </a:t>
            </a:r>
            <a:r>
              <a:rPr lang="nl-NL" sz="1200" dirty="0" err="1">
                <a:effectLst/>
                <a:latin typeface="Arial" panose="020B0604020202020204" pitchFamily="34" charset="0"/>
                <a:ea typeface="Calibri" panose="020F0502020204030204" pitchFamily="34" charset="0"/>
                <a:cs typeface="Arial" panose="020B0604020202020204" pitchFamily="34" charset="0"/>
              </a:rPr>
              <a:t>good</a:t>
            </a:r>
            <a:r>
              <a:rPr lang="nl-NL" sz="1200" dirty="0">
                <a:effectLst/>
                <a:latin typeface="Arial" panose="020B0604020202020204" pitchFamily="34" charset="0"/>
                <a:ea typeface="Calibri" panose="020F0502020204030204" pitchFamily="34" charset="0"/>
                <a:cs typeface="Arial" panose="020B0604020202020204" pitchFamily="34" charset="0"/>
              </a:rPr>
              <a:t> </a:t>
            </a:r>
            <a:r>
              <a:rPr lang="nl-NL" sz="1200" dirty="0" err="1">
                <a:effectLst/>
                <a:latin typeface="Arial" panose="020B0604020202020204" pitchFamily="34" charset="0"/>
                <a:ea typeface="Calibri" panose="020F0502020204030204" pitchFamily="34" charset="0"/>
                <a:cs typeface="Arial" panose="020B0604020202020204" pitchFamily="34" charset="0"/>
              </a:rPr>
              <a:t>practices</a:t>
            </a:r>
            <a:r>
              <a:rPr lang="nl-NL" sz="1200" dirty="0">
                <a:effectLst/>
                <a:latin typeface="Arial" panose="020B0604020202020204" pitchFamily="34" charset="0"/>
                <a:ea typeface="Calibri" panose="020F0502020204030204" pitchFamily="34" charset="0"/>
                <a:cs typeface="Arial" panose="020B0604020202020204" pitchFamily="34" charset="0"/>
              </a:rPr>
              <a:t> van teamteaching in kaart brengen en op die manier de leerlijn binnen stages verder uitbouwen, de hiaten wegwerken en teamteaching explicieter inzetten om inclusieve leeromgevingen die de onderwijskansen voor alle kinderen verhogen te creëren</a:t>
            </a:r>
            <a:endParaRPr lang="nl-BE" sz="1200" dirty="0">
              <a:effectLst/>
              <a:latin typeface="Calibri" panose="020F0502020204030204" pitchFamily="34" charset="0"/>
              <a:ea typeface="Calibri" panose="020F0502020204030204" pitchFamily="34" charset="0"/>
              <a:cs typeface="Arial" panose="020B0604020202020204" pitchFamily="34" charset="0"/>
            </a:endParaRPr>
          </a:p>
          <a:p>
            <a:r>
              <a:rPr lang="nl-NL" sz="1200" dirty="0">
                <a:effectLst/>
                <a:latin typeface="Arial" panose="020B0604020202020204" pitchFamily="34" charset="0"/>
                <a:ea typeface="Times New Roman" panose="02020603050405020304" pitchFamily="18" charset="0"/>
              </a:rPr>
              <a:t> </a:t>
            </a:r>
            <a:endParaRPr lang="nl-BE" sz="1200" dirty="0">
              <a:effectLst/>
              <a:latin typeface="Times New Roman" panose="02020603050405020304" pitchFamily="18" charset="0"/>
              <a:ea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2</a:t>
            </a:fld>
            <a:endParaRPr lang="nl-BE"/>
          </a:p>
        </p:txBody>
      </p:sp>
    </p:spTree>
    <p:extLst>
      <p:ext uri="{BB962C8B-B14F-4D97-AF65-F5344CB8AC3E}">
        <p14:creationId xmlns:p14="http://schemas.microsoft.com/office/powerpoint/2010/main" val="27267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Arial" panose="020B0604020202020204" pitchFamily="34" charset="0"/>
                <a:ea typeface="Times New Roman" panose="02020603050405020304" pitchFamily="18" charset="0"/>
              </a:rPr>
              <a:t> </a:t>
            </a:r>
            <a:endParaRPr lang="nl-BE"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nl-NL" sz="1800" dirty="0">
                <a:solidFill>
                  <a:srgbClr val="000000"/>
                </a:solidFill>
                <a:effectLst/>
                <a:latin typeface="Arial" panose="020B0604020202020204" pitchFamily="34" charset="0"/>
                <a:ea typeface="Times New Roman" panose="02020603050405020304" pitchFamily="18" charset="0"/>
              </a:rPr>
              <a:t>Het project beoogt om via minstens 4 ontmoetingsmomenten verder te bouwen op de eerder opgestarte leergemeenschap. Via een </a:t>
            </a:r>
            <a:r>
              <a:rPr lang="nl-NL" sz="1800" dirty="0" err="1">
                <a:solidFill>
                  <a:srgbClr val="000000"/>
                </a:solidFill>
                <a:effectLst/>
                <a:latin typeface="Arial" panose="020B0604020202020204" pitchFamily="34" charset="0"/>
                <a:ea typeface="Times New Roman" panose="02020603050405020304" pitchFamily="18" charset="0"/>
              </a:rPr>
              <a:t>coachingstraject</a:t>
            </a:r>
            <a:r>
              <a:rPr lang="nl-NL" sz="1800" dirty="0">
                <a:solidFill>
                  <a:srgbClr val="000000"/>
                </a:solidFill>
                <a:effectLst/>
                <a:latin typeface="Arial" panose="020B0604020202020204" pitchFamily="34" charset="0"/>
                <a:ea typeface="Times New Roman" panose="02020603050405020304" pitchFamily="18" charset="0"/>
              </a:rPr>
              <a:t> zullen leraren uit vier teams uitgedaagd worden om in te zetten op kwaliteitsvolle interacties, taalstimulering en warme relaties in de klas. Dit traject loopt via een kennissessie op maat en leidt tot een individueel observatie- en </a:t>
            </a:r>
            <a:r>
              <a:rPr lang="nl-NL" sz="1800" dirty="0" err="1">
                <a:solidFill>
                  <a:srgbClr val="000000"/>
                </a:solidFill>
                <a:effectLst/>
                <a:latin typeface="Arial" panose="020B0604020202020204" pitchFamily="34" charset="0"/>
                <a:ea typeface="Times New Roman" panose="02020603050405020304" pitchFamily="18" charset="0"/>
              </a:rPr>
              <a:t>coachingsbezoek</a:t>
            </a:r>
            <a:r>
              <a:rPr lang="nl-NL" sz="1800" dirty="0">
                <a:solidFill>
                  <a:srgbClr val="000000"/>
                </a:solidFill>
                <a:effectLst/>
                <a:latin typeface="Arial" panose="020B0604020202020204" pitchFamily="34" charset="0"/>
                <a:ea typeface="Times New Roman" panose="02020603050405020304" pitchFamily="18" charset="0"/>
              </a:rPr>
              <a:t> in de basisschool (of via streaming), Daarbij hanteren we de methodiek van een </a:t>
            </a:r>
            <a:r>
              <a:rPr lang="nl-NL" sz="1800" dirty="0" err="1">
                <a:solidFill>
                  <a:srgbClr val="000000"/>
                </a:solidFill>
                <a:effectLst/>
                <a:latin typeface="Arial" panose="020B0604020202020204" pitchFamily="34" charset="0"/>
                <a:ea typeface="Times New Roman" panose="02020603050405020304" pitchFamily="18" charset="0"/>
              </a:rPr>
              <a:t>videocoaching</a:t>
            </a:r>
            <a:r>
              <a:rPr lang="nl-NL" sz="1800" dirty="0">
                <a:solidFill>
                  <a:srgbClr val="000000"/>
                </a:solidFill>
                <a:effectLst/>
                <a:latin typeface="Arial" panose="020B0604020202020204" pitchFamily="34" charset="0"/>
                <a:ea typeface="Times New Roman" panose="02020603050405020304" pitchFamily="18" charset="0"/>
              </a:rPr>
              <a:t> waarbij reflectie op de eigen praktijk de focus is. Tot slot wordt er in een afsluitende sessie tijd voorzien om ervaringen te delen over de verschillende teams heen van waaruit er naar de toekomst gekeken wordt. </a:t>
            </a:r>
            <a:endParaRPr lang="nl-BE" sz="1800" dirty="0">
              <a:solidFill>
                <a:srgbClr val="000000"/>
              </a:solidFill>
              <a:effectLst/>
              <a:latin typeface="Calibri" panose="020F0502020204030204" pitchFamily="34" charset="0"/>
              <a:ea typeface="Times New Roman" panose="02020603050405020304" pitchFamily="18" charset="0"/>
            </a:endParaRPr>
          </a:p>
          <a:p>
            <a:pPr marL="342900" lvl="0" indent="-342900">
              <a:buFont typeface="+mj-lt"/>
              <a:buAutoNum type="arabicPeriod"/>
            </a:pPr>
            <a:endParaRPr lang="nl-NL" sz="1800" dirty="0">
              <a:effectLst/>
              <a:latin typeface="Arial" panose="020B0604020202020204" pitchFamily="34" charset="0"/>
              <a:ea typeface="Times New Roman" panose="02020603050405020304" pitchFamily="18" charset="0"/>
            </a:endParaRPr>
          </a:p>
          <a:p>
            <a:pPr marL="342900" lvl="0" indent="-342900">
              <a:buFont typeface="+mj-lt"/>
              <a:buAutoNum type="arabicPeriod"/>
            </a:pPr>
            <a:endParaRPr lang="nl-NL" sz="1800" dirty="0">
              <a:effectLst/>
              <a:latin typeface="Arial" panose="020B0604020202020204" pitchFamily="34" charset="0"/>
              <a:ea typeface="Times New Roman" panose="02020603050405020304" pitchFamily="18" charset="0"/>
            </a:endParaRPr>
          </a:p>
          <a:p>
            <a:pPr marL="342900" lvl="0" indent="-342900">
              <a:buFont typeface="+mj-lt"/>
              <a:buAutoNum type="arabicPeriod"/>
            </a:pPr>
            <a:r>
              <a:rPr lang="nl-NL" sz="1800" dirty="0">
                <a:effectLst/>
                <a:latin typeface="Arial" panose="020B0604020202020204" pitchFamily="34" charset="0"/>
                <a:ea typeface="Times New Roman" panose="02020603050405020304" pitchFamily="18" charset="0"/>
              </a:rPr>
              <a:t>Het project beoogt om via focusgesprekken met derdejaarsstudenten en mentoren, (en/of directies) de </a:t>
            </a:r>
            <a:r>
              <a:rPr lang="nl-NL" sz="1800" i="1" dirty="0" err="1">
                <a:effectLst/>
                <a:latin typeface="Arial" panose="020B0604020202020204" pitchFamily="34" charset="0"/>
                <a:ea typeface="Times New Roman" panose="02020603050405020304" pitchFamily="18" charset="0"/>
              </a:rPr>
              <a:t>good</a:t>
            </a:r>
            <a:r>
              <a:rPr lang="nl-NL" sz="1800" i="1" dirty="0">
                <a:effectLst/>
                <a:latin typeface="Arial" panose="020B0604020202020204" pitchFamily="34" charset="0"/>
                <a:ea typeface="Times New Roman" panose="02020603050405020304" pitchFamily="18" charset="0"/>
              </a:rPr>
              <a:t> </a:t>
            </a:r>
            <a:r>
              <a:rPr lang="nl-NL" sz="1800" i="1" dirty="0" err="1">
                <a:effectLst/>
                <a:latin typeface="Arial" panose="020B0604020202020204" pitchFamily="34" charset="0"/>
                <a:ea typeface="Times New Roman" panose="02020603050405020304" pitchFamily="18" charset="0"/>
              </a:rPr>
              <a:t>practices</a:t>
            </a:r>
            <a:r>
              <a:rPr lang="nl-NL" sz="1800" dirty="0">
                <a:effectLst/>
                <a:latin typeface="Arial" panose="020B0604020202020204" pitchFamily="34" charset="0"/>
                <a:ea typeface="Times New Roman" panose="02020603050405020304" pitchFamily="18" charset="0"/>
              </a:rPr>
              <a:t> én noden in verband met teamteaching/ co-teaching uit het werkveld in kaart te brengen. Daarbij zullen derdejaarsstudenten tijdens hun uitgroeistage </a:t>
            </a:r>
            <a:r>
              <a:rPr lang="nl-NL" sz="1800" dirty="0">
                <a:effectLst/>
                <a:highlight>
                  <a:srgbClr val="FFFF00"/>
                </a:highlight>
                <a:latin typeface="Arial" panose="020B0604020202020204" pitchFamily="34" charset="0"/>
                <a:ea typeface="Times New Roman" panose="02020603050405020304" pitchFamily="18" charset="0"/>
              </a:rPr>
              <a:t>acht</a:t>
            </a:r>
            <a:r>
              <a:rPr lang="nl-NL" sz="1800" dirty="0">
                <a:effectLst/>
                <a:latin typeface="Arial" panose="020B0604020202020204" pitchFamily="34" charset="0"/>
                <a:ea typeface="Times New Roman" panose="02020603050405020304" pitchFamily="18" charset="0"/>
              </a:rPr>
              <a:t> concrete acties ondernemen waarbij ze de verschillende modellen van co-teaching inzetten in functie van het bieden van maximale leerkansen voor alle kinderen. Student en mentor vormen hierbij een team dat de sterktes van elke partner inzet ten voordele van de leerkansen van kinderen in de klas. </a:t>
            </a:r>
            <a:endParaRPr lang="nl-BE"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nl-NL" sz="1800" dirty="0">
              <a:effectLst/>
              <a:latin typeface="Arial" panose="020B0604020202020204" pitchFamily="34" charset="0"/>
              <a:ea typeface="Times New Roman" panose="02020603050405020304" pitchFamily="18" charset="0"/>
            </a:endParaRPr>
          </a:p>
          <a:p>
            <a:pPr marL="342900" lvl="0" indent="-342900">
              <a:buFont typeface="+mj-lt"/>
              <a:buAutoNum type="arabicPeriod"/>
            </a:pPr>
            <a:r>
              <a:rPr lang="nl-NL" sz="1800" dirty="0">
                <a:effectLst/>
                <a:latin typeface="Arial" panose="020B0604020202020204" pitchFamily="34" charset="0"/>
                <a:ea typeface="Times New Roman" panose="02020603050405020304" pitchFamily="18" charset="0"/>
              </a:rPr>
              <a:t>De resultaten van deze acties worden gedeeld met de lerarenopleiding van PXL-</a:t>
            </a:r>
            <a:r>
              <a:rPr lang="nl-NL" sz="1800" dirty="0" err="1">
                <a:effectLst/>
                <a:latin typeface="Arial" panose="020B0604020202020204" pitchFamily="34" charset="0"/>
                <a:ea typeface="Times New Roman" panose="02020603050405020304" pitchFamily="18" charset="0"/>
              </a:rPr>
              <a:t>education</a:t>
            </a:r>
            <a:r>
              <a:rPr lang="nl-NL" sz="1800" dirty="0">
                <a:effectLst/>
                <a:latin typeface="Arial" panose="020B0604020202020204" pitchFamily="34" charset="0"/>
                <a:ea typeface="Times New Roman" panose="02020603050405020304" pitchFamily="18" charset="0"/>
              </a:rPr>
              <a:t> (doelgroep: lectoren en studenten) via een </a:t>
            </a:r>
            <a:r>
              <a:rPr lang="nl-NL" sz="1800" dirty="0" err="1">
                <a:effectLst/>
                <a:latin typeface="Arial" panose="020B0604020202020204" pitchFamily="34" charset="0"/>
                <a:ea typeface="Times New Roman" panose="02020603050405020304" pitchFamily="18" charset="0"/>
              </a:rPr>
              <a:t>edu</a:t>
            </a:r>
            <a:r>
              <a:rPr lang="nl-NL" sz="1800" dirty="0">
                <a:effectLst/>
                <a:latin typeface="Arial" panose="020B0604020202020204" pitchFamily="34" charset="0"/>
                <a:ea typeface="Times New Roman" panose="02020603050405020304" pitchFamily="18" charset="0"/>
              </a:rPr>
              <a:t>-lunch. Ook via het lerende netwerk kansenbevordering van de provincie Limburg worden de cases besproken om op die manier de opgedane expertise met zoveel mogelijk betrokken partners te delen. Op een </a:t>
            </a:r>
            <a:r>
              <a:rPr lang="nl-NL" sz="1800" dirty="0" err="1">
                <a:effectLst/>
                <a:latin typeface="Arial" panose="020B0604020202020204" pitchFamily="34" charset="0"/>
                <a:ea typeface="Times New Roman" panose="02020603050405020304" pitchFamily="18" charset="0"/>
              </a:rPr>
              <a:t>mentorendag</a:t>
            </a:r>
            <a:r>
              <a:rPr lang="nl-NL" sz="1800" dirty="0">
                <a:effectLst/>
                <a:latin typeface="Arial" panose="020B0604020202020204" pitchFamily="34" charset="0"/>
                <a:ea typeface="Times New Roman" panose="02020603050405020304" pitchFamily="18" charset="0"/>
              </a:rPr>
              <a:t> zullen de verschillende stagescholen ook in contact komen met de resultaten van de verschillende ondernomen acties binnen dit project. </a:t>
            </a:r>
            <a:endParaRPr lang="nl-BE" sz="1800" dirty="0">
              <a:effectLst/>
              <a:latin typeface="Times New Roman" panose="02020603050405020304" pitchFamily="18" charset="0"/>
              <a:ea typeface="Times New Roman" panose="02020603050405020304" pitchFamily="18" charset="0"/>
            </a:endParaRPr>
          </a:p>
          <a:p>
            <a:endParaRPr lang="nl-BE" dirty="0"/>
          </a:p>
        </p:txBody>
      </p:sp>
      <p:sp>
        <p:nvSpPr>
          <p:cNvPr id="4" name="Slide Number Placeholder 3"/>
          <p:cNvSpPr>
            <a:spLocks noGrp="1"/>
          </p:cNvSpPr>
          <p:nvPr>
            <p:ph type="sldNum" sz="quarter" idx="5"/>
          </p:nvPr>
        </p:nvSpPr>
        <p:spPr/>
        <p:txBody>
          <a:bodyPr/>
          <a:lstStyle/>
          <a:p>
            <a:fld id="{4FD0CB22-9838-4EAA-A1AC-2713E6A5B234}" type="slidenum">
              <a:rPr lang="nl-BE" smtClean="0"/>
              <a:t>4</a:t>
            </a:fld>
            <a:endParaRPr lang="nl-BE"/>
          </a:p>
        </p:txBody>
      </p:sp>
    </p:spTree>
    <p:extLst>
      <p:ext uri="{BB962C8B-B14F-4D97-AF65-F5344CB8AC3E}">
        <p14:creationId xmlns:p14="http://schemas.microsoft.com/office/powerpoint/2010/main" val="282747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800" dirty="0">
              <a:effectLst/>
              <a:latin typeface="Times New Roman" panose="02020603050405020304" pitchFamily="18" charset="0"/>
              <a:ea typeface="Times New Roman" panose="02020603050405020304" pitchFamily="18" charset="0"/>
            </a:endParaRPr>
          </a:p>
          <a:p>
            <a:r>
              <a:rPr lang="nl-NL" sz="1800" b="1" dirty="0">
                <a:solidFill>
                  <a:srgbClr val="FFFFFF"/>
                </a:solidFill>
                <a:effectLst/>
                <a:latin typeface="Source Sans Pro" panose="020B0503030403020204" pitchFamily="34" charset="0"/>
                <a:ea typeface="Calibri" panose="020F0502020204030204" pitchFamily="34" charset="0"/>
                <a:cs typeface="Arial" panose="020B0604020202020204" pitchFamily="34" charset="0"/>
              </a:rPr>
              <a:t>Impact op opleidingsniveau </a:t>
            </a:r>
            <a:r>
              <a:rPr lang="nl-NL" sz="1800" b="1" dirty="0" err="1">
                <a:solidFill>
                  <a:srgbClr val="FFFFFF"/>
                </a:solidFill>
                <a:effectLst/>
                <a:latin typeface="Source Sans Pro" panose="020B0503030403020204" pitchFamily="34" charset="0"/>
                <a:ea typeface="Calibri" panose="020F0502020204030204" pitchFamily="34" charset="0"/>
                <a:cs typeface="Arial" panose="020B0604020202020204" pitchFamily="34" charset="0"/>
              </a:rPr>
              <a:t>Foci</a:t>
            </a:r>
            <a:r>
              <a:rPr lang="nl-NL" sz="1800" b="1" dirty="0">
                <a:solidFill>
                  <a:srgbClr val="FFFFFF"/>
                </a:solidFill>
                <a:effectLst/>
                <a:latin typeface="Source Sans Pro" panose="020B0503030403020204" pitchFamily="34" charset="0"/>
                <a:ea typeface="Calibri" panose="020F0502020204030204" pitchFamily="34" charset="0"/>
                <a:cs typeface="Arial" panose="020B0604020202020204" pitchFamily="34" charset="0"/>
              </a:rPr>
              <a:t> 1</a:t>
            </a:r>
            <a:endParaRPr lang="nl-BE" sz="1800" dirty="0">
              <a:effectLst/>
              <a:latin typeface="Times New Roman" panose="02020603050405020304" pitchFamily="18" charset="0"/>
              <a:ea typeface="Times New Roman" panose="02020603050405020304" pitchFamily="18" charset="0"/>
            </a:endParaRPr>
          </a:p>
          <a:p>
            <a:r>
              <a:rPr lang="nl-NL" sz="1800" b="1" dirty="0">
                <a:solidFill>
                  <a:srgbClr val="000000"/>
                </a:solidFill>
                <a:effectLst/>
                <a:latin typeface="Source Sans Pro" panose="020B0503030403020204" pitchFamily="34" charset="0"/>
                <a:ea typeface="Times New Roman" panose="02020603050405020304" pitchFamily="18" charset="0"/>
              </a:rPr>
              <a:t>Studente</a:t>
            </a:r>
            <a:r>
              <a:rPr lang="nl-NL" sz="1800" dirty="0">
                <a:solidFill>
                  <a:srgbClr val="000000"/>
                </a:solidFill>
                <a:effectLst/>
                <a:latin typeface="Source Sans Pro" panose="020B0503030403020204" pitchFamily="34" charset="0"/>
                <a:ea typeface="Times New Roman" panose="02020603050405020304" pitchFamily="18" charset="0"/>
              </a:rPr>
              <a:t>n lager en kleuter onderwijs verwerven inzichten en kennis kwaliteitsvolle interacties om aansluiting te vinden bij de talige beginsituatie van elk kind. </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Times New Roman" panose="02020603050405020304" pitchFamily="18" charset="0"/>
              </a:rPr>
              <a:t> </a:t>
            </a:r>
            <a:r>
              <a:rPr lang="nl-NL" sz="1800" b="1" dirty="0">
                <a:solidFill>
                  <a:srgbClr val="000000"/>
                </a:solidFill>
                <a:effectLst/>
                <a:latin typeface="Source Sans Pro" panose="020B0503030403020204" pitchFamily="34" charset="0"/>
                <a:ea typeface="Times New Roman" panose="02020603050405020304" pitchFamily="18" charset="0"/>
              </a:rPr>
              <a:t>Lerarenopleiders</a:t>
            </a:r>
            <a:r>
              <a:rPr lang="nl-NL" sz="1800" dirty="0">
                <a:solidFill>
                  <a:srgbClr val="000000"/>
                </a:solidFill>
                <a:effectLst/>
                <a:latin typeface="Source Sans Pro" panose="020B0503030403020204" pitchFamily="34" charset="0"/>
                <a:ea typeface="Times New Roman" panose="02020603050405020304" pitchFamily="18" charset="0"/>
              </a:rPr>
              <a:t>: </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Times New Roman" panose="02020603050405020304" pitchFamily="18" charset="0"/>
              </a:rPr>
              <a:t>Lerarenopleiders versterken hun competenties door de gevoeligheid voor kwaliteitsvolle interacties (een diversiteit aan talige beginsituaties) ook in andere leergebieden aan te scherpen.</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endParaRPr lang="nl-BE" sz="1800" dirty="0">
              <a:effectLst/>
              <a:latin typeface="Times New Roman" panose="02020603050405020304" pitchFamily="18" charset="0"/>
              <a:ea typeface="Times New Roman" panose="02020603050405020304" pitchFamily="18" charset="0"/>
            </a:endParaRPr>
          </a:p>
          <a:p>
            <a:r>
              <a:rPr lang="nl-NL" sz="1800" b="1"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Werkveld</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Leraren ontwikkelen een kritische houding ten opzichte van de eigen lespraktijk en passen de inzichten van 'kwaliteitsvolle interacties’ toe in hun dagelijkse praktijk.</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Times New Roman" panose="02020603050405020304" pitchFamily="18" charset="0"/>
              </a:rPr>
              <a:t>De toekomstige leraar onderwijs kan een krachtige leeromgeving realiseren waarin alle leerlingen op een gedifferentieerde manier betekenisvolle taken aangereikt krijgen. Via ondersteuning en reflectie is de leraar in staat om in alle leergebieden </a:t>
            </a:r>
            <a:r>
              <a:rPr lang="nl-NL" sz="1800" dirty="0" err="1">
                <a:solidFill>
                  <a:srgbClr val="000000"/>
                </a:solidFill>
                <a:effectLst/>
                <a:latin typeface="Source Sans Pro" panose="020B0503030403020204" pitchFamily="34" charset="0"/>
                <a:ea typeface="Times New Roman" panose="02020603050405020304" pitchFamily="18" charset="0"/>
              </a:rPr>
              <a:t>taalontwikkelend</a:t>
            </a:r>
            <a:r>
              <a:rPr lang="nl-NL" sz="1800" dirty="0">
                <a:solidFill>
                  <a:srgbClr val="000000"/>
                </a:solidFill>
                <a:effectLst/>
                <a:latin typeface="Source Sans Pro" panose="020B0503030403020204" pitchFamily="34" charset="0"/>
                <a:ea typeface="Times New Roman" panose="02020603050405020304" pitchFamily="18" charset="0"/>
              </a:rPr>
              <a:t> les te geven, met een bijzondere focus voor meertalige leerlingen.</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endParaRPr lang="nl-BE" sz="1800" dirty="0">
              <a:effectLst/>
              <a:latin typeface="Times New Roman" panose="02020603050405020304" pitchFamily="18" charset="0"/>
              <a:ea typeface="Times New Roman" panose="02020603050405020304" pitchFamily="18" charset="0"/>
            </a:endParaRPr>
          </a:p>
          <a:p>
            <a:r>
              <a:rPr lang="nl-NL" sz="1800" b="1"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Foci2</a:t>
            </a:r>
          </a:p>
          <a:p>
            <a:r>
              <a:rPr lang="nl-NL" sz="1800" b="1"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Studenten</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Studenten lager en kleuter onderwijs leren in team met hun mentor waardoor ze kunnen inzetten op de sterktes van elke leraar én flexibel kunnen inzetten op maximale ontwikkelingskansen voor elk kind. </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endParaRPr lang="nl-BE" sz="1800" dirty="0">
              <a:effectLst/>
              <a:latin typeface="Times New Roman" panose="02020603050405020304" pitchFamily="18" charset="0"/>
              <a:ea typeface="Times New Roman" panose="02020603050405020304" pitchFamily="18" charset="0"/>
            </a:endParaRPr>
          </a:p>
          <a:p>
            <a:r>
              <a:rPr lang="nl-NL" sz="1800" b="1"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Werkveld</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r>
              <a:rPr lang="nl-NL" sz="1800"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Leraren testen in de praktijk didactische principes uit waardoor ze bewust kunnen inzetten op het bieden van maximale ontwikkelingskansen. Hierdoor groeit hun didactische competenties én attitude om dit duurzaam te implementeren. </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r>
              <a:rPr lang="nl-NL" sz="1800" b="1"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Lerarenopleiding/ stagebegeleider</a:t>
            </a:r>
            <a:endParaRPr lang="nl-BE" sz="1800" b="1"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Calibri" panose="020F0502020204030204" pitchFamily="34" charset="0"/>
                <a:cs typeface="Arial" panose="020B0604020202020204" pitchFamily="34" charset="0"/>
              </a:rPr>
              <a:t> Optimalisering leerlijn co-teaching.</a:t>
            </a:r>
            <a:endParaRPr lang="nl-BE" sz="1800" dirty="0">
              <a:effectLst/>
              <a:latin typeface="Times New Roman" panose="02020603050405020304" pitchFamily="18" charset="0"/>
              <a:ea typeface="Times New Roman" panose="02020603050405020304" pitchFamily="18" charset="0"/>
            </a:endParaRPr>
          </a:p>
          <a:p>
            <a:r>
              <a:rPr lang="nl-NL" sz="1800" dirty="0">
                <a:effectLst/>
                <a:latin typeface="Source Sans Pro" panose="020B0503030403020204" pitchFamily="34" charset="0"/>
                <a:ea typeface="Calibri" panose="020F0502020204030204" pitchFamily="34" charset="0"/>
                <a:cs typeface="Arial" panose="020B0604020202020204" pitchFamily="34" charset="0"/>
              </a:rPr>
              <a:t> </a:t>
            </a:r>
            <a:r>
              <a:rPr lang="nl-NL" sz="1800" dirty="0">
                <a:solidFill>
                  <a:srgbClr val="000000"/>
                </a:solidFill>
                <a:effectLst/>
                <a:latin typeface="Source Sans Pro" panose="020B0503030403020204" pitchFamily="34" charset="0"/>
                <a:ea typeface="Times New Roman" panose="02020603050405020304" pitchFamily="18" charset="0"/>
              </a:rPr>
              <a:t>Toekomstige leraren kleuteronderwijs en lager onderwijs, lerarenopleiders en leraren basisonderwijs leren van en met elkaar.</a:t>
            </a:r>
            <a:endParaRPr lang="nl-BE"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rPr>
              <a:t> </a:t>
            </a:r>
            <a:endParaRPr lang="nl-BE" sz="18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D0CB22-9838-4EAA-A1AC-2713E6A5B234}" type="slidenum">
              <a:rPr lang="nl-BE" smtClean="0"/>
              <a:t>5</a:t>
            </a:fld>
            <a:endParaRPr lang="nl-BE"/>
          </a:p>
        </p:txBody>
      </p:sp>
    </p:spTree>
    <p:extLst>
      <p:ext uri="{BB962C8B-B14F-4D97-AF65-F5344CB8AC3E}">
        <p14:creationId xmlns:p14="http://schemas.microsoft.com/office/powerpoint/2010/main" val="2825138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nl-NL"/>
              <a:t>titel</a:t>
            </a:r>
            <a:endParaRPr lang="en-US"/>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spreker</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0D2BD1C-3F16-43E3-8885-70F56B35A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17313" y="1089491"/>
            <a:ext cx="196778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persoon, binnen, vrouw, staand&#10;&#10;Automatisch gegenereerde beschrijving">
            <a:extLst>
              <a:ext uri="{FF2B5EF4-FFF2-40B4-BE49-F238E27FC236}">
                <a16:creationId xmlns:a16="http://schemas.microsoft.com/office/drawing/2014/main" id="{ED101F40-BE7E-490B-BDD3-DD0A08F0AAD7}"/>
              </a:ext>
            </a:extLst>
          </p:cNvPr>
          <p:cNvPicPr>
            <a:picLocks noChangeAspect="1"/>
          </p:cNvPicPr>
          <p:nvPr userDrawn="1"/>
        </p:nvPicPr>
        <p:blipFill rotWithShape="1">
          <a:blip r:embed="rId3"/>
          <a:srcRect t="10679" b="4892"/>
          <a:stretch/>
        </p:blipFill>
        <p:spPr>
          <a:xfrm>
            <a:off x="0" y="-1"/>
            <a:ext cx="8390147" cy="4722921"/>
          </a:xfrm>
          <a:prstGeom prst="rect">
            <a:avLst/>
          </a:prstGeom>
        </p:spPr>
      </p:pic>
      <p:sp>
        <p:nvSpPr>
          <p:cNvPr id="4" name="Tekstvak 3">
            <a:extLst>
              <a:ext uri="{FF2B5EF4-FFF2-40B4-BE49-F238E27FC236}">
                <a16:creationId xmlns:a16="http://schemas.microsoft.com/office/drawing/2014/main" id="{8F8CE76F-7B30-4536-B307-0609A4CF2FDD}"/>
              </a:ext>
            </a:extLst>
          </p:cNvPr>
          <p:cNvSpPr txBox="1"/>
          <p:nvPr userDrawn="1"/>
        </p:nvSpPr>
        <p:spPr>
          <a:xfrm>
            <a:off x="9517312" y="3173200"/>
            <a:ext cx="1967789" cy="369332"/>
          </a:xfrm>
          <a:prstGeom prst="rect">
            <a:avLst/>
          </a:prstGeom>
          <a:noFill/>
        </p:spPr>
        <p:txBody>
          <a:bodyPr wrap="square" rtlCol="0">
            <a:spAutoFit/>
          </a:bodyPr>
          <a:lstStyle/>
          <a:p>
            <a:r>
              <a:rPr lang="nl-NL" sz="1800"/>
              <a:t>7 december 2020</a:t>
            </a:r>
          </a:p>
        </p:txBody>
      </p:sp>
      <p:sp>
        <p:nvSpPr>
          <p:cNvPr id="7" name="Tekstvak 6">
            <a:extLst>
              <a:ext uri="{FF2B5EF4-FFF2-40B4-BE49-F238E27FC236}">
                <a16:creationId xmlns:a16="http://schemas.microsoft.com/office/drawing/2014/main" id="{46939580-AC44-4763-BCE4-E824C4014D69}"/>
              </a:ext>
            </a:extLst>
          </p:cNvPr>
          <p:cNvSpPr txBox="1"/>
          <p:nvPr userDrawn="1"/>
        </p:nvSpPr>
        <p:spPr>
          <a:xfrm rot="16200000">
            <a:off x="7769491" y="3749223"/>
            <a:ext cx="2060101" cy="276999"/>
          </a:xfrm>
          <a:prstGeom prst="rect">
            <a:avLst/>
          </a:prstGeom>
          <a:noFill/>
        </p:spPr>
        <p:txBody>
          <a:bodyPr wrap="square" rtlCol="0">
            <a:spAutoFit/>
          </a:bodyPr>
          <a:lstStyle/>
          <a:p>
            <a:r>
              <a:rPr lang="nl-NL" sz="1200"/>
              <a:t>Foto: Frank Toussaint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CD73815-2707-4475-8F1A-B873CB631BB4}"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pic>
        <p:nvPicPr>
          <p:cNvPr id="8" name="Picture 2">
            <a:extLst>
              <a:ext uri="{FF2B5EF4-FFF2-40B4-BE49-F238E27FC236}">
                <a16:creationId xmlns:a16="http://schemas.microsoft.com/office/drawing/2014/main" id="{AD0F1937-5C02-4B51-8779-279FE01E9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a:t>Klik om stijl te bewerken</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A4AFB99-0EAB-4182-AFF8-E214C82A68F6}"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2CC9D718-1B16-4F17-B192-87CBADB554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5D3794B-289A-4A80-97D7-111025398D45}"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A61015F-7CC6-4D0A-9D87-873EA4C304CC}"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3C6A301-0538-44EC-B09D-202E1042A48B}"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A8DD8410-1F9C-4F66-B08E-51A1721D4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789574A-8875-45EF-8EA2-3CAA0F7ABC4C}" type="datetimeFigureOut">
              <a:rPr lang="en-US" dirty="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D9A9FAC4-8D72-4F1F-B34E-ECE3CE227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7EF4D4C-5367-4C26-9E2B-D8088D7FCA81}" type="datetimeFigureOut">
              <a:rPr lang="en-US" dirty="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421F9D7A-FE7A-485B-8543-82A4A4F92C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pic>
        <p:nvPicPr>
          <p:cNvPr id="6" name="Picture 2">
            <a:extLst>
              <a:ext uri="{FF2B5EF4-FFF2-40B4-BE49-F238E27FC236}">
                <a16:creationId xmlns:a16="http://schemas.microsoft.com/office/drawing/2014/main" id="{84D283F8-20D5-49D7-921C-4455B926B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5C68B11-C5A8-448C-8CE9-B1A273C79CFC}"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A434F5F9-0C31-451B-9D28-69D8AC24B1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16CA0-919D-4A49-9C8A-62FDFB3A5183}"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200F6906-61C6-4613-844F-E5FD41993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C069E33-0094-4467-8099-57D26AA4ED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457200" y="4960138"/>
            <a:ext cx="7772400" cy="1463040"/>
          </a:xfrm>
        </p:spPr>
        <p:txBody>
          <a:bodyPr anchor="ctr">
            <a:normAutofit/>
          </a:bodyPr>
          <a:lstStyle/>
          <a:p>
            <a:r>
              <a:rPr lang="nl-NL" sz="4000" dirty="0"/>
              <a:t>projectaanvraag</a:t>
            </a:r>
            <a:br>
              <a:rPr lang="nl-NL" sz="4000" dirty="0"/>
            </a:br>
            <a:r>
              <a:rPr lang="nl-NL" sz="4000" dirty="0"/>
              <a:t>hogeschool PXL </a:t>
            </a:r>
          </a:p>
        </p:txBody>
      </p:sp>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8610600" y="4960138"/>
            <a:ext cx="3484944" cy="1463040"/>
          </a:xfrm>
        </p:spPr>
        <p:txBody>
          <a:bodyPr/>
          <a:lstStyle/>
          <a:p>
            <a:r>
              <a:rPr lang="en-US" dirty="0" err="1"/>
              <a:t>Alida</a:t>
            </a:r>
            <a:r>
              <a:rPr lang="en-US" dirty="0"/>
              <a:t> </a:t>
            </a:r>
            <a:r>
              <a:rPr lang="en-US" dirty="0" err="1"/>
              <a:t>Pierards</a:t>
            </a:r>
            <a:endParaRPr lang="en-US" dirty="0"/>
          </a:p>
          <a:p>
            <a:r>
              <a:rPr lang="en-US" dirty="0"/>
              <a:t>Sarah Desiron</a:t>
            </a:r>
          </a:p>
        </p:txBody>
      </p:sp>
      <p:pic>
        <p:nvPicPr>
          <p:cNvPr id="1026" name="Picture 2">
            <a:extLst>
              <a:ext uri="{FF2B5EF4-FFF2-40B4-BE49-F238E27FC236}">
                <a16:creationId xmlns:a16="http://schemas.microsoft.com/office/drawing/2014/main" id="{FFCFF199-72E7-493F-9C55-987B1A6AA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6819" y="6209828"/>
            <a:ext cx="12287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9DC18A-73F2-4223-94F3-86B9EC0C9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7294" y="5961539"/>
            <a:ext cx="3429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 name="Tijdelijke aanduiding voor afbeelding 11" descr="Afbeelding met tekst, visitekaartje&#10;&#10;Automatisch gegenereerde beschrijving">
            <a:extLst>
              <a:ext uri="{FF2B5EF4-FFF2-40B4-BE49-F238E27FC236}">
                <a16:creationId xmlns:a16="http://schemas.microsoft.com/office/drawing/2014/main" id="{56190AAE-DF4F-4000-891C-F9EC9E2E287B}"/>
              </a:ext>
            </a:extLst>
          </p:cNvPr>
          <p:cNvPicPr>
            <a:picLocks noGrp="1" noChangeAspect="1"/>
          </p:cNvPicPr>
          <p:nvPr>
            <p:ph type="pic" idx="1"/>
          </p:nvPr>
        </p:nvPicPr>
        <p:blipFill>
          <a:blip r:embed="rId5"/>
          <a:srcRect t="24993" b="24993"/>
          <a:stretch>
            <a:fillRect/>
          </a:stretch>
        </p:blipFill>
        <p:spPr/>
      </p:pic>
    </p:spTree>
    <p:extLst>
      <p:ext uri="{BB962C8B-B14F-4D97-AF65-F5344CB8AC3E}">
        <p14:creationId xmlns:p14="http://schemas.microsoft.com/office/powerpoint/2010/main" val="251686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1. Foci – link met grote kansen – vernieuwende aspect</a:t>
            </a:r>
            <a:endParaRPr lang="nl-BE" sz="4000" dirty="0"/>
          </a:p>
        </p:txBody>
      </p:sp>
      <p:graphicFrame>
        <p:nvGraphicFramePr>
          <p:cNvPr id="4" name="Tijdelijke aanduiding voor inhoud 3">
            <a:extLst>
              <a:ext uri="{FF2B5EF4-FFF2-40B4-BE49-F238E27FC236}">
                <a16:creationId xmlns:a16="http://schemas.microsoft.com/office/drawing/2014/main" id="{CBCD6DF3-83C1-4452-BBE9-C808E13C4BB6}"/>
              </a:ext>
            </a:extLst>
          </p:cNvPr>
          <p:cNvGraphicFramePr>
            <a:graphicFrameLocks noGrp="1"/>
          </p:cNvGraphicFramePr>
          <p:nvPr>
            <p:ph idx="1"/>
            <p:extLst>
              <p:ext uri="{D42A27DB-BD31-4B8C-83A1-F6EECF244321}">
                <p14:modId xmlns:p14="http://schemas.microsoft.com/office/powerpoint/2010/main" val="2708171994"/>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11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afel, binnen, persoon, muur&#10;&#10;Automatisch gegenereerde beschrijving">
            <a:extLst>
              <a:ext uri="{FF2B5EF4-FFF2-40B4-BE49-F238E27FC236}">
                <a16:creationId xmlns:a16="http://schemas.microsoft.com/office/drawing/2014/main" id="{478DB1B6-10E5-40F6-AD0C-DDA0ACA95734}"/>
              </a:ext>
            </a:extLst>
          </p:cNvPr>
          <p:cNvPicPr>
            <a:picLocks noGrp="1" noChangeAspect="1"/>
          </p:cNvPicPr>
          <p:nvPr>
            <p:ph idx="1"/>
          </p:nvPr>
        </p:nvPicPr>
        <p:blipFill rotWithShape="1">
          <a:blip r:embed="rId2"/>
          <a:srcRect t="13268" b="11732"/>
          <a:stretch/>
        </p:blipFill>
        <p:spPr>
          <a:xfrm>
            <a:off x="20" y="10"/>
            <a:ext cx="12191980" cy="6857990"/>
          </a:xfrm>
          <a:prstGeom prst="rect">
            <a:avLst/>
          </a:prstGeom>
          <a:noFill/>
        </p:spPr>
      </p:pic>
    </p:spTree>
    <p:extLst>
      <p:ext uri="{BB962C8B-B14F-4D97-AF65-F5344CB8AC3E}">
        <p14:creationId xmlns:p14="http://schemas.microsoft.com/office/powerpoint/2010/main" val="1608186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2. Doelstellingen (+ projectfasering)</a:t>
            </a:r>
            <a:endParaRPr lang="nl-BE" sz="4000" dirty="0"/>
          </a:p>
        </p:txBody>
      </p:sp>
      <p:graphicFrame>
        <p:nvGraphicFramePr>
          <p:cNvPr id="45" name="Tijdelijke aanduiding voor inhoud 44">
            <a:extLst>
              <a:ext uri="{FF2B5EF4-FFF2-40B4-BE49-F238E27FC236}">
                <a16:creationId xmlns:a16="http://schemas.microsoft.com/office/drawing/2014/main" id="{6BB1A739-450C-45CF-809B-48D522C96D2C}"/>
              </a:ext>
            </a:extLst>
          </p:cNvPr>
          <p:cNvGraphicFramePr>
            <a:graphicFrameLocks noGrp="1"/>
          </p:cNvGraphicFramePr>
          <p:nvPr>
            <p:ph idx="1"/>
            <p:extLst>
              <p:ext uri="{D42A27DB-BD31-4B8C-83A1-F6EECF244321}">
                <p14:modId xmlns:p14="http://schemas.microsoft.com/office/powerpoint/2010/main" val="2571724323"/>
              </p:ext>
            </p:extLst>
          </p:nvPr>
        </p:nvGraphicFramePr>
        <p:xfrm>
          <a:off x="879526" y="1736491"/>
          <a:ext cx="9864676" cy="4572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33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041A4-59E9-42B4-92BA-9DD5441F6FFA}"/>
              </a:ext>
            </a:extLst>
          </p:cNvPr>
          <p:cNvSpPr>
            <a:spLocks noGrp="1"/>
          </p:cNvSpPr>
          <p:nvPr>
            <p:ph type="title"/>
          </p:nvPr>
        </p:nvSpPr>
        <p:spPr/>
        <p:txBody>
          <a:bodyPr>
            <a:normAutofit/>
          </a:bodyPr>
          <a:lstStyle/>
          <a:p>
            <a:r>
              <a:rPr lang="nl-NL" sz="4000" dirty="0"/>
              <a:t>3</a:t>
            </a:r>
            <a:r>
              <a:rPr lang="nl-NL" sz="4000"/>
              <a:t>. </a:t>
            </a:r>
            <a:r>
              <a:rPr lang="nl-NL" sz="4000" dirty="0"/>
              <a:t>Verwachte projectresultaten</a:t>
            </a:r>
            <a:endParaRPr lang="nl-BE" sz="4000" dirty="0"/>
          </a:p>
        </p:txBody>
      </p:sp>
      <p:graphicFrame>
        <p:nvGraphicFramePr>
          <p:cNvPr id="4" name="Tijdelijke aanduiding voor inhoud 3">
            <a:extLst>
              <a:ext uri="{FF2B5EF4-FFF2-40B4-BE49-F238E27FC236}">
                <a16:creationId xmlns:a16="http://schemas.microsoft.com/office/drawing/2014/main" id="{82FE3F0C-B795-49BF-8166-0CB1BB95BAF5}"/>
              </a:ext>
            </a:extLst>
          </p:cNvPr>
          <p:cNvGraphicFramePr>
            <a:graphicFrameLocks noGrp="1"/>
          </p:cNvGraphicFramePr>
          <p:nvPr>
            <p:ph idx="1"/>
            <p:extLst>
              <p:ext uri="{D42A27DB-BD31-4B8C-83A1-F6EECF244321}">
                <p14:modId xmlns:p14="http://schemas.microsoft.com/office/powerpoint/2010/main" val="1067462770"/>
              </p:ext>
            </p:extLst>
          </p:nvPr>
        </p:nvGraphicFramePr>
        <p:xfrm>
          <a:off x="1024128" y="1915886"/>
          <a:ext cx="10267986" cy="439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084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Sjabloon KKGK 5 okt" id="{FFE0E02A-AD72-4786-AD24-4893F9E7B809}" vid="{D15BE9C2-AAA9-41C1-82EA-4385CDE2AF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8623B612493419558C606655CF3E2" ma:contentTypeVersion="13" ma:contentTypeDescription="Create a new document." ma:contentTypeScope="" ma:versionID="b15f4d3978759858d7f7401e808fb5ee">
  <xsd:schema xmlns:xsd="http://www.w3.org/2001/XMLSchema" xmlns:xs="http://www.w3.org/2001/XMLSchema" xmlns:p="http://schemas.microsoft.com/office/2006/metadata/properties" xmlns:ns3="4274e6e2-d1b1-4670-98ed-c673481c830e" xmlns:ns4="850d1aea-5dd7-4332-96c6-f4dbe3140561" targetNamespace="http://schemas.microsoft.com/office/2006/metadata/properties" ma:root="true" ma:fieldsID="f3cbead88de3a59b3310ca0657c05e6e" ns3:_="" ns4:_="">
    <xsd:import namespace="4274e6e2-d1b1-4670-98ed-c673481c830e"/>
    <xsd:import namespace="850d1aea-5dd7-4332-96c6-f4dbe3140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4e6e2-d1b1-4670-98ed-c673481c83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d1aea-5dd7-4332-96c6-f4dbe31405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EC4982-C95C-4F8F-916D-49DC3FDACDA3}">
  <ds:schemaRefs>
    <ds:schemaRef ds:uri="http://www.w3.org/XML/1998/namespace"/>
    <ds:schemaRef ds:uri="http://purl.org/dc/dcmitype/"/>
    <ds:schemaRef ds:uri="4274e6e2-d1b1-4670-98ed-c673481c830e"/>
    <ds:schemaRef ds:uri="http://schemas.microsoft.com/office/infopath/2007/PartnerControls"/>
    <ds:schemaRef ds:uri="http://purl.org/dc/terms/"/>
    <ds:schemaRef ds:uri="850d1aea-5dd7-4332-96c6-f4dbe3140561"/>
    <ds:schemaRef ds:uri="http://schemas.microsoft.com/office/2006/documentManagement/types"/>
    <ds:schemaRef ds:uri="http://schemas.microsoft.com/office/2006/metadata/properti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2F498174-1C8F-45D4-B77E-AA214B367286}">
  <ds:schemaRefs>
    <ds:schemaRef ds:uri="http://schemas.microsoft.com/sharepoint/v3/contenttype/forms"/>
  </ds:schemaRefs>
</ds:datastoreItem>
</file>

<file path=customXml/itemProps3.xml><?xml version="1.0" encoding="utf-8"?>
<ds:datastoreItem xmlns:ds="http://schemas.openxmlformats.org/officeDocument/2006/customXml" ds:itemID="{70601705-B279-44F5-9A96-91EB0ED3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4e6e2-d1b1-4670-98ed-c673481c830e"/>
    <ds:schemaRef ds:uri="850d1aea-5dd7-4332-96c6-f4dbe3140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9914</TotalTime>
  <Words>982</Words>
  <Application>Microsoft Office PowerPoint</Application>
  <PresentationFormat>Widescreen</PresentationFormat>
  <Paragraphs>58</Paragraphs>
  <Slides>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Source Sans Pro</vt:lpstr>
      <vt:lpstr>Times New Roman</vt:lpstr>
      <vt:lpstr>Tw Cen MT</vt:lpstr>
      <vt:lpstr>Tw Cen MT Condensed</vt:lpstr>
      <vt:lpstr>Wingdings 3</vt:lpstr>
      <vt:lpstr>Integraal</vt:lpstr>
      <vt:lpstr>projectaanvraag hogeschool PXL </vt:lpstr>
      <vt:lpstr>1. Foci – link met grote kansen – vernieuwende aspect</vt:lpstr>
      <vt:lpstr>PowerPoint Presentation</vt:lpstr>
      <vt:lpstr>2. Doelstellingen (+ projectfasering)</vt:lpstr>
      <vt:lpstr>3. Verwachte projectresultaten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vooruitblik</dc:title>
  <dc:creator>Carolien Frijns</dc:creator>
  <cp:lastModifiedBy>Eveline Mertens</cp:lastModifiedBy>
  <cp:revision>33</cp:revision>
  <dcterms:created xsi:type="dcterms:W3CDTF">2020-12-05T15:58:19Z</dcterms:created>
  <dcterms:modified xsi:type="dcterms:W3CDTF">2021-04-02T18:38:26Z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0x0101008998623B612493419558C606655CF3E2</vt:lpwstr>
  </property>
</Properties>
</file>